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258" r:id="rId4"/>
    <p:sldId id="259" r:id="rId5"/>
    <p:sldId id="260" r:id="rId6"/>
    <p:sldId id="261" r:id="rId7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38" r:id="rId51"/>
    <p:sldId id="306" r:id="rId52"/>
    <p:sldId id="339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40" r:id="rId78"/>
    <p:sldId id="341" r:id="rId79"/>
    <p:sldId id="342" r:id="rId80"/>
    <p:sldId id="335" r:id="rId81"/>
    <p:sldId id="336" r:id="rId8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5" Type="http://schemas.openxmlformats.org/officeDocument/2006/relationships/tableStyles" Target="tableStyles.xml"/><Relationship Id="rId84" Type="http://schemas.openxmlformats.org/officeDocument/2006/relationships/viewProps" Target="viewProps.xml"/><Relationship Id="rId83" Type="http://schemas.openxmlformats.org/officeDocument/2006/relationships/presProps" Target="presProps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notesMaster" Target="notesMasters/notesMaster1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1790A-BE20-4602-8027-E7AFFA9374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7027B-1B26-443C-8322-16FBCA49FF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7027B-1B26-443C-8322-16FBCA49FF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221163"/>
            <a:ext cx="7772400" cy="9636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302250"/>
            <a:ext cx="6400800" cy="5524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7E4F-F880-47D2-AE6C-091E6932BC8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F4FD-BBAD-497F-AE19-2BA50962CDD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76D90-089D-4C1C-A736-A42EA073A30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464CB-4D00-4097-997B-E0792BD520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6F4B-1B34-454D-82E9-EA2A7791191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3AAA-344F-4E3D-AEC5-A443EBA95B6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1E33-16D5-46D6-B8E4-B711BA5942D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938A3-65BD-4979-89F0-C95534272D8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E24B-7D1A-41C4-8C6B-871F337B251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6330-8FCD-4D98-A0AE-CB9AAEE2B0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003B-A307-4E0E-814A-C7408F5ADE9E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5CD0-C824-43C4-B1A0-8A0FD81934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A148-4681-409E-AEAD-3F38C883EF14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07BBE-E195-4C59-B5D5-DAA54927F7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FA85-71AB-4378-988A-C3FF48A0F6B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81A6-AEA8-4FF9-9588-C76D43301A3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D63A-54AD-4679-9E0E-C5E84D3D3F2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4397-ECF1-45DD-ABD0-B2149533EA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78FA-46A7-4924-8708-48203533031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2AE63-2E19-4886-9A8D-234C0871D3F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AEAB63F-EC1C-4B87-B894-162549644664}" type="datetimeFigureOut">
              <a:rPr lang="zh-CN" altLang="en-US"/>
            </a:fld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02853E6-C687-4001-B5AF-70CADC434C5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hyperlink" Target="&#38142;&#25509;&#36164;&#28304;/Section%20A%201b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hyperlink" Target="&#38142;&#25509;&#36164;&#28304;/Section%20A%202a.mp3" TargetMode="Externa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hyperlink" Target="&#38142;&#25509;&#36164;&#28304;/Section%20A%202b.mp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17.png"/><Relationship Id="rId2" Type="http://schemas.openxmlformats.org/officeDocument/2006/relationships/hyperlink" Target="&#38142;&#25509;&#36164;&#28304;/Section%20A%202d.mp3" TargetMode="External"/><Relationship Id="rId1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hyperlink" Target="&#38142;&#25509;&#36164;&#28304;/Section%20A%202d.sw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hyperlink" Target="&#38142;&#25509;&#36164;&#28304;/Section%20A%203a.mp3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3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hyperlink" Target="http://blog.sina.com.cn/main/html/showpic.html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32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692696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0000CC"/>
                </a:solidFill>
              </a:rPr>
              <a:t>Unit 3</a:t>
            </a:r>
            <a:endParaRPr lang="en-US" sz="6000" b="1" dirty="0">
              <a:solidFill>
                <a:srgbClr val="0000CC"/>
              </a:solidFill>
            </a:endParaRPr>
          </a:p>
          <a:p>
            <a:pPr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0000CC"/>
                </a:solidFill>
              </a:rPr>
              <a:t>Could you please tell me </a:t>
            </a:r>
            <a:r>
              <a:rPr lang="en-US" sz="4400" b="1" dirty="0" smtClean="0">
                <a:solidFill>
                  <a:srgbClr val="0000CC"/>
                </a:solidFill>
              </a:rPr>
              <a:t>where </a:t>
            </a:r>
            <a:endParaRPr lang="en-US" sz="4400" b="1" dirty="0" smtClean="0">
              <a:solidFill>
                <a:srgbClr val="0000CC"/>
              </a:solidFill>
            </a:endParaRPr>
          </a:p>
          <a:p>
            <a:pPr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4400" b="1" dirty="0" smtClean="0">
                <a:solidFill>
                  <a:srgbClr val="0000CC"/>
                </a:solidFill>
              </a:rPr>
              <a:t>the </a:t>
            </a:r>
            <a:r>
              <a:rPr lang="en-US" sz="4400" b="1" dirty="0">
                <a:solidFill>
                  <a:srgbClr val="0000CC"/>
                </a:solidFill>
              </a:rPr>
              <a:t>restrooms are?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2514228" y="3933056"/>
            <a:ext cx="3852590" cy="5031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Section A 1a-3b</a:t>
            </a:r>
            <a:endParaRPr lang="zh-CN" altLang="en-US" sz="4000" b="1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13233" y="5517232"/>
            <a:ext cx="6017994" cy="533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505200" y="1143000"/>
            <a:ext cx="471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make a telephone call</a:t>
            </a:r>
            <a:endParaRPr lang="en-US" sz="3600" b="1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267200" y="1905000"/>
            <a:ext cx="518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打电话</a:t>
            </a:r>
            <a:endParaRPr lang="zh-CN" altLang="en-US" sz="3600" b="1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00063" y="571500"/>
            <a:ext cx="741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 can we …?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55403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please tell me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we can …?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 Box 2"/>
          <p:cNvSpPr txBox="1">
            <a:spLocks noChangeArrowheads="1"/>
          </p:cNvSpPr>
          <p:nvPr/>
        </p:nvSpPr>
        <p:spPr bwMode="auto">
          <a:xfrm>
            <a:off x="381000" y="5791200"/>
            <a:ext cx="8027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telephone booth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电话亭</a:t>
            </a:r>
            <a:endParaRPr lang="zh-CN" altLang="en-US" sz="4000" b="1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2295" name="Picture 3" descr="telephone booth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410200" y="2743200"/>
            <a:ext cx="3065463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  <p:bldP spid="12293" grpId="0" autoUpdateAnimBg="0"/>
      <p:bldP spid="1229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can we …?</a:t>
            </a:r>
            <a:endParaRPr 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4" name="Text Box 4"/>
          <p:cNvSpPr txBox="1">
            <a:spLocks noGrp="1" noChangeArrowheads="1"/>
          </p:cNvSpPr>
          <p:nvPr>
            <p:ph idx="1"/>
          </p:nvPr>
        </p:nvSpPr>
        <p:spPr>
          <a:xfrm>
            <a:off x="4648200" y="609600"/>
            <a:ext cx="3886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sz="36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ngsuhChe" pitchFamily="49" charset="-127"/>
              </a:rPr>
              <a:t>hang out</a:t>
            </a:r>
            <a:endParaRPr lang="en-US" sz="36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ngsuhChe" pitchFamily="49" charset="-127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0825" y="1524000"/>
            <a:ext cx="889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please tell me where we can …?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7" name="Picture 2" descr="mall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3400" y="2286000"/>
            <a:ext cx="5218113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3"/>
          <p:cNvSpPr txBox="1">
            <a:spLocks noChangeArrowheads="1"/>
          </p:cNvSpPr>
          <p:nvPr/>
        </p:nvSpPr>
        <p:spPr bwMode="auto">
          <a:xfrm>
            <a:off x="4800600" y="6156325"/>
            <a:ext cx="403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Mall </a:t>
            </a: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购物商场</a:t>
            </a:r>
            <a:endParaRPr lang="zh-CN" altLang="en-US" sz="4000" b="1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/>
          </p:cNvSpPr>
          <p:nvPr/>
        </p:nvSpPr>
        <p:spPr bwMode="auto">
          <a:xfrm>
            <a:off x="2411760" y="836712"/>
            <a:ext cx="3933825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问路的常用句型</a:t>
            </a:r>
            <a:endParaRPr lang="zh-CN" altLang="en-US" sz="44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1520" y="1569379"/>
            <a:ext cx="8676456" cy="405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Could/Can you tell me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way to</a:t>
            </a:r>
            <a:r>
              <a:rPr lang="en-US" sz="2800" b="1" dirty="0">
                <a:latin typeface="Times New Roman" panose="02020603050405020304" pitchFamily="18" charset="0"/>
              </a:rPr>
              <a:t>…?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Could/Can you tell me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how I can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get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to</a:t>
            </a:r>
            <a:r>
              <a:rPr lang="en-US" sz="2800" b="1" dirty="0">
                <a:latin typeface="Times New Roman" panose="02020603050405020304" pitchFamily="18" charset="0"/>
              </a:rPr>
              <a:t>…?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Could/Can you tell me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how to get to</a:t>
            </a:r>
            <a:r>
              <a:rPr lang="en-US" sz="2800" b="1" dirty="0">
                <a:latin typeface="Times New Roman" panose="02020603050405020304" pitchFamily="18" charset="0"/>
              </a:rPr>
              <a:t>…?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Could/Can you tell me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where…is/are</a:t>
            </a:r>
            <a:r>
              <a:rPr lang="en-US" sz="2800" b="1" dirty="0">
                <a:latin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 you know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where/how</a:t>
            </a:r>
            <a:r>
              <a:rPr lang="en-US" sz="2800" b="1" dirty="0">
                <a:latin typeface="Times New Roman" panose="02020603050405020304" pitchFamily="18" charset="0"/>
              </a:rPr>
              <a:t>…?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Which is the way to…, please</a:t>
            </a:r>
            <a:r>
              <a:rPr lang="en-US" sz="2800" b="1" dirty="0">
                <a:latin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Where is …, please</a:t>
            </a:r>
            <a:r>
              <a:rPr lang="zh-CN" altLang="en-US" sz="2800" b="1" dirty="0">
                <a:latin typeface="Times New Roman" panose="02020603050405020304" pitchFamily="18" charset="0"/>
              </a:rPr>
              <a:t>？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Is there a/an…near here</a:t>
            </a:r>
            <a:r>
              <a:rPr lang="en-US" sz="2800" b="1" dirty="0">
                <a:latin typeface="Times New Roman" panose="02020603050405020304" pitchFamily="18" charset="0"/>
              </a:rPr>
              <a:t>?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79512" y="1844824"/>
            <a:ext cx="4676775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get some money ______  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get some information about the town ______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get some magazines _____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buy a newspaper ______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have dinner ______ 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buy some stamps ______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get a dictionary _____  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get a pair of shoes  ____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39030" y="234514"/>
            <a:ext cx="8991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 Where can you do the things below? Match each thing with a place in the picture. Many different answers are possible.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3379912" y="1844824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5" name="Picture 5" descr="1a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664943" y="1988840"/>
            <a:ext cx="4495800" cy="467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3227512" y="2835424"/>
            <a:ext cx="71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d/f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3760912" y="3368824"/>
            <a:ext cx="71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d/f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3532312" y="3902224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2770312" y="4359424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532312" y="4892824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3227512" y="5426224"/>
            <a:ext cx="71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d/f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2" name="Text Box 10"/>
          <p:cNvSpPr txBox="1">
            <a:spLocks noChangeArrowheads="1"/>
          </p:cNvSpPr>
          <p:nvPr/>
        </p:nvSpPr>
        <p:spPr bwMode="auto">
          <a:xfrm>
            <a:off x="3608512" y="5959624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6" grpId="0" autoUpdateAnimBg="0"/>
      <p:bldP spid="15367" grpId="0" autoUpdateAnimBg="0"/>
      <p:bldP spid="15368" grpId="0" autoUpdateAnimBg="0"/>
      <p:bldP spid="15369" grpId="0" autoUpdateAnimBg="0"/>
      <p:bldP spid="15370" grpId="0" autoUpdateAnimBg="0"/>
      <p:bldP spid="15371" grpId="0" autoUpdateAnimBg="0"/>
      <p:bldP spid="1537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304800" y="381000"/>
            <a:ext cx="8839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1b Listen and complete the conversations in  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 picture in 1a.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6" descr="la8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90600"/>
            <a:ext cx="7207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808"/>
            <a:ext cx="9144000" cy="48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90800" y="4953000"/>
            <a:ext cx="2405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</a:rPr>
              <a:t>buy some stamps</a:t>
            </a:r>
            <a:endParaRPr lang="en-US" sz="24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029200" y="4114800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</a:rPr>
              <a:t>post office</a:t>
            </a:r>
            <a:endParaRPr lang="en-US" sz="24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029200" y="4648200"/>
            <a:ext cx="1935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</a:rPr>
              <a:t>Center Street</a:t>
            </a:r>
            <a:endParaRPr lang="en-US" sz="24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181600" y="3352800"/>
            <a:ext cx="221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</a:rPr>
              <a:t>get a dictionary</a:t>
            </a:r>
            <a:endParaRPr lang="en-US" sz="24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543800" y="28194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</a:rPr>
              <a:t>bookstore</a:t>
            </a:r>
            <a:endParaRPr lang="en-US" sz="24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412038" y="3276600"/>
            <a:ext cx="1808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CC0099"/>
                </a:solidFill>
                <a:latin typeface="Times New Roman" panose="02020603050405020304" pitchFamily="18" charset="0"/>
              </a:rPr>
              <a:t> Main Street</a:t>
            </a:r>
            <a:endParaRPr lang="en-US" sz="24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BD06663_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411413" y="908050"/>
            <a:ext cx="44291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2771775" y="5214938"/>
            <a:ext cx="3536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5400" b="1">
                <a:solidFill>
                  <a:srgbClr val="0409CC"/>
                </a:solidFill>
                <a:latin typeface="Times New Roman" panose="02020603050405020304" pitchFamily="18" charset="0"/>
              </a:rPr>
              <a:t>directions</a:t>
            </a:r>
            <a:endParaRPr lang="en-US" sz="5400" b="1">
              <a:solidFill>
                <a:srgbClr val="0409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/>
          <p:cNvSpPr>
            <a:spLocks noChangeArrowheads="1"/>
          </p:cNvSpPr>
          <p:nvPr/>
        </p:nvSpPr>
        <p:spPr bwMode="auto">
          <a:xfrm rot="11738440">
            <a:off x="5194300" y="1635125"/>
            <a:ext cx="609600" cy="990600"/>
          </a:xfrm>
          <a:prstGeom prst="curvedLeftArrow">
            <a:avLst>
              <a:gd name="adj1" fmla="val 32500"/>
              <a:gd name="adj2" fmla="val 65000"/>
              <a:gd name="adj3" fmla="val 33333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000250" y="1857375"/>
            <a:ext cx="185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Turn left.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AutoShape 6"/>
          <p:cNvSpPr>
            <a:spLocks noChangeArrowheads="1"/>
          </p:cNvSpPr>
          <p:nvPr/>
        </p:nvSpPr>
        <p:spPr bwMode="auto">
          <a:xfrm rot="10137123">
            <a:off x="989013" y="1630363"/>
            <a:ext cx="708025" cy="990600"/>
          </a:xfrm>
          <a:prstGeom prst="curvedRightArrow">
            <a:avLst>
              <a:gd name="adj1" fmla="val 37102"/>
              <a:gd name="adj2" fmla="val 74191"/>
              <a:gd name="adj3" fmla="val 33333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6143625" y="1928813"/>
            <a:ext cx="2147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Turn right.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AutoShape 8"/>
          <p:cNvSpPr>
            <a:spLocks noChangeArrowheads="1"/>
          </p:cNvSpPr>
          <p:nvPr/>
        </p:nvSpPr>
        <p:spPr bwMode="auto">
          <a:xfrm>
            <a:off x="714375" y="3857625"/>
            <a:ext cx="1371600" cy="3714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FF3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2071688" y="3714750"/>
            <a:ext cx="4945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Go / Walk along … until …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9464" name="Group 10"/>
          <p:cNvGrpSpPr/>
          <p:nvPr/>
        </p:nvGrpSpPr>
        <p:grpSpPr bwMode="auto">
          <a:xfrm>
            <a:off x="714375" y="4643438"/>
            <a:ext cx="1200150" cy="1676400"/>
            <a:chOff x="0" y="0"/>
            <a:chExt cx="576" cy="1056"/>
          </a:xfrm>
        </p:grpSpPr>
        <p:sp>
          <p:nvSpPr>
            <p:cNvPr id="19465" name="Oval 11"/>
            <p:cNvSpPr>
              <a:spLocks noChangeArrowheads="1"/>
            </p:cNvSpPr>
            <p:nvPr/>
          </p:nvSpPr>
          <p:spPr bwMode="auto">
            <a:xfrm>
              <a:off x="0" y="336"/>
              <a:ext cx="33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9466" name="AutoShape 12"/>
            <p:cNvSpPr>
              <a:spLocks noChangeArrowheads="1"/>
            </p:cNvSpPr>
            <p:nvPr/>
          </p:nvSpPr>
          <p:spPr bwMode="auto">
            <a:xfrm>
              <a:off x="432" y="0"/>
              <a:ext cx="144" cy="1056"/>
            </a:xfrm>
            <a:prstGeom prst="upArrow">
              <a:avLst>
                <a:gd name="adj1" fmla="val 50000"/>
                <a:gd name="adj2" fmla="val 183333"/>
              </a:avLst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</p:grp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2143125" y="5214938"/>
            <a:ext cx="2035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Go past …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 autoUpdateAnimBg="0"/>
      <p:bldP spid="19459" grpId="0" autoUpdateAnimBg="0"/>
      <p:bldP spid="19460" grpId="0" animBg="1" autoUpdateAnimBg="0"/>
      <p:bldP spid="19461" grpId="0" autoUpdateAnimBg="0"/>
      <p:bldP spid="19462" grpId="0" animBg="1" autoUpdateAnimBg="0"/>
      <p:bldP spid="19463" grpId="0" autoUpdateAnimBg="0"/>
      <p:bldP spid="1946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71500" y="357188"/>
            <a:ext cx="3260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Where is       ?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0483" name="Group 3"/>
          <p:cNvGrpSpPr/>
          <p:nvPr/>
        </p:nvGrpSpPr>
        <p:grpSpPr bwMode="auto">
          <a:xfrm>
            <a:off x="1187450" y="2133600"/>
            <a:ext cx="1919288" cy="838200"/>
            <a:chOff x="0" y="0"/>
            <a:chExt cx="1209" cy="528"/>
          </a:xfrm>
        </p:grpSpPr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85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sz="4400" b="1">
                  <a:latin typeface="Calibri" panose="020F0502020204030204" pitchFamily="34" charset="0"/>
                </a:rPr>
                <a:t>A</a:t>
              </a:r>
              <a:endParaRPr lang="en-US" sz="4400" b="1">
                <a:latin typeface="Calibri" panose="020F0502020204030204" pitchFamily="34" charset="0"/>
              </a:endParaRPr>
            </a:p>
          </p:txBody>
        </p:sp>
        <p:sp>
          <p:nvSpPr>
            <p:cNvPr id="20485" name="Oval 5"/>
            <p:cNvSpPr>
              <a:spLocks noChangeArrowheads="1"/>
            </p:cNvSpPr>
            <p:nvPr/>
          </p:nvSpPr>
          <p:spPr bwMode="auto">
            <a:xfrm>
              <a:off x="921" y="144"/>
              <a:ext cx="288" cy="288"/>
            </a:xfrm>
            <a:prstGeom prst="ellipse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</p:grpSp>
      <p:grpSp>
        <p:nvGrpSpPr>
          <p:cNvPr id="20486" name="Group 6"/>
          <p:cNvGrpSpPr/>
          <p:nvPr/>
        </p:nvGrpSpPr>
        <p:grpSpPr bwMode="auto">
          <a:xfrm>
            <a:off x="971550" y="4221163"/>
            <a:ext cx="3128963" cy="928687"/>
            <a:chOff x="0" y="0"/>
            <a:chExt cx="1971" cy="585"/>
          </a:xfrm>
        </p:grpSpPr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28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sz="4400" b="1">
                  <a:latin typeface="Calibri" panose="020F0502020204030204" pitchFamily="34" charset="0"/>
                </a:rPr>
                <a:t>A</a:t>
              </a:r>
              <a:endParaRPr lang="en-US" sz="4400" b="1">
                <a:latin typeface="Calibri" panose="020F0502020204030204" pitchFamily="34" charset="0"/>
              </a:endParaRP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1485" y="0"/>
              <a:ext cx="486" cy="5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sz="4400" b="1">
                  <a:latin typeface="Calibri" panose="020F0502020204030204" pitchFamily="34" charset="0"/>
                </a:rPr>
                <a:t>B</a:t>
              </a:r>
              <a:endParaRPr lang="en-US" sz="4400" b="1">
                <a:latin typeface="Calibri" panose="020F0502020204030204" pitchFamily="34" charset="0"/>
              </a:endParaRPr>
            </a:p>
          </p:txBody>
        </p:sp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852" y="192"/>
              <a:ext cx="300" cy="288"/>
            </a:xfrm>
            <a:prstGeom prst="ellipse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</p:grpSp>
      <p:sp>
        <p:nvSpPr>
          <p:cNvPr id="20490" name="Oval 14"/>
          <p:cNvSpPr>
            <a:spLocks noChangeArrowheads="1"/>
          </p:cNvSpPr>
          <p:nvPr/>
        </p:nvSpPr>
        <p:spPr bwMode="auto">
          <a:xfrm>
            <a:off x="2916238" y="476250"/>
            <a:ext cx="552450" cy="4572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20491" name="Text Box 16"/>
          <p:cNvSpPr txBox="1">
            <a:spLocks noChangeArrowheads="1"/>
          </p:cNvSpPr>
          <p:nvPr/>
        </p:nvSpPr>
        <p:spPr bwMode="auto">
          <a:xfrm>
            <a:off x="3563938" y="1773238"/>
            <a:ext cx="22145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next to …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on the right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2" name="Text Box 17"/>
          <p:cNvSpPr txBox="1">
            <a:spLocks noChangeArrowheads="1"/>
          </p:cNvSpPr>
          <p:nvPr/>
        </p:nvSpPr>
        <p:spPr bwMode="auto">
          <a:xfrm>
            <a:off x="4427538" y="4365625"/>
            <a:ext cx="337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between … and …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autoUpdateAnimBg="0"/>
      <p:bldP spid="2049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85750" y="609599"/>
            <a:ext cx="9067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 Make conversations using the information in 1a. Then talk about your own town/ city.   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89594" y="1962150"/>
            <a:ext cx="8874893" cy="462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please tell me how to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get to the bookstore?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B: Sure, just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go along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Main Street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until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you pass 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Center Street. The bookstore is on your 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right, beside the bank.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A: Thanks. Do you know when the bookstore 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closes today?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B: It closes at 7:00 p.m. today.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6934200" y="4267200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ide-1-72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388" y="260350"/>
            <a:ext cx="88201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6156325" y="4221163"/>
            <a:ext cx="2447925" cy="12239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Pairwork</a:t>
            </a:r>
            <a:endParaRPr lang="zh-CN" altLang="en-US" sz="3600" b="1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4930775" y="5589588"/>
            <a:ext cx="421322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Make conversations.</a:t>
            </a:r>
            <a:endParaRPr lang="en-US" sz="36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21668" y="2017988"/>
            <a:ext cx="7626796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buFont typeface="Arial" panose="020B0604020202020204" pitchFamily="34" charset="0"/>
              <a:buAutoNum type="arabicPeriod"/>
            </a:pPr>
            <a:r>
              <a:rPr lang="en-US" sz="3600" b="1" dirty="0">
                <a:latin typeface="Times New Roman" panose="02020603050405020304" pitchFamily="18" charset="0"/>
              </a:rPr>
              <a:t> Learn how to ask for information </a:t>
            </a:r>
            <a:endParaRPr 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    politely </a:t>
            </a:r>
            <a:endParaRPr 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2. </a:t>
            </a:r>
            <a:r>
              <a:rPr lang="en-US" altLang="zh-CN" sz="3600" b="1" dirty="0">
                <a:latin typeface="Times New Roman" panose="02020603050405020304" pitchFamily="18" charset="0"/>
              </a:rPr>
              <a:t>Follow </a:t>
            </a:r>
            <a:r>
              <a:rPr lang="en-US" sz="3600" b="1" dirty="0">
                <a:latin typeface="Times New Roman" panose="02020603050405020304" pitchFamily="18" charset="0"/>
              </a:rPr>
              <a:t> directions</a:t>
            </a:r>
            <a:endParaRPr lang="en-GB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685800" y="3843613"/>
            <a:ext cx="287338" cy="360363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38969" y="2323061"/>
            <a:ext cx="287338" cy="360363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WordArt 5" descr="白色大理石"/>
          <p:cNvSpPr>
            <a:spLocks noChangeArrowheads="1" noChangeShapeType="1"/>
          </p:cNvSpPr>
          <p:nvPr/>
        </p:nvSpPr>
        <p:spPr bwMode="auto">
          <a:xfrm>
            <a:off x="3124200" y="1100413"/>
            <a:ext cx="2914650" cy="771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sz="5400" b="1" dirty="0">
                <a:ln w="9525"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latin typeface="Times New Roman" panose="02020603050405020304"/>
                <a:cs typeface="Times New Roman" panose="02020603050405020304"/>
              </a:rPr>
              <a:t>Objectives</a:t>
            </a:r>
            <a:endParaRPr lang="zh-CN" altLang="en-US" sz="5400" b="1" dirty="0">
              <a:ln w="9525">
                <a:round/>
              </a:ln>
              <a:blipFill dpi="0" rotWithShape="0">
                <a:blip r:embed="rId1"/>
                <a:srcRect/>
                <a:tile tx="0" ty="0" sx="100000" sy="100000" flip="none" algn="tl"/>
              </a:blip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27088" y="1340768"/>
            <a:ext cx="7632700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35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A: Excuse me. Do you know where I </a:t>
            </a:r>
            <a:endParaRPr lang="en-US" sz="36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35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   can mail a package?</a:t>
            </a:r>
            <a:endParaRPr lang="en-US" sz="36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35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B: Yes. The post office is on Main </a:t>
            </a:r>
            <a:endParaRPr lang="en-US" sz="36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35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   Street. It’s  just next to the </a:t>
            </a:r>
            <a:endParaRPr lang="en-US" sz="36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35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   drugstore.</a:t>
            </a:r>
            <a:endParaRPr lang="en-US" sz="36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35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A: Thank you very much.</a:t>
            </a:r>
            <a:endParaRPr lang="en-US" altLang="zh-CN" sz="36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304800" y="381000"/>
            <a:ext cx="88392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 Listen. You will hear some of the directions below. Number the directions in the order that </a:t>
            </a:r>
            <a:endParaRPr lang="en-US" sz="33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3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hear them.</a:t>
            </a:r>
            <a:endParaRPr lang="en-US" sz="33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26" descr="la8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447800"/>
            <a:ext cx="66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35"/>
          <p:cNvSpPr txBox="1">
            <a:spLocks noChangeArrowheads="1"/>
          </p:cNvSpPr>
          <p:nvPr/>
        </p:nvSpPr>
        <p:spPr bwMode="auto">
          <a:xfrm>
            <a:off x="533400" y="32766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sz="360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4800" y="2362200"/>
            <a:ext cx="51054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Go to the third floor.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 Turn left 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 Go to the second floor.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 Turn right.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 The supermarket is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between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the flower store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and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the bookstore.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Go past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the bookstore.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82" name="Picture 6" descr="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438400"/>
            <a:ext cx="3543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35"/>
          <p:cNvSpPr txBox="1">
            <a:spLocks noChangeArrowheads="1"/>
          </p:cNvSpPr>
          <p:nvPr/>
        </p:nvSpPr>
        <p:spPr bwMode="auto">
          <a:xfrm>
            <a:off x="609600" y="28194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sz="3600"/>
          </a:p>
        </p:txBody>
      </p:sp>
      <p:sp>
        <p:nvSpPr>
          <p:cNvPr id="24584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sz="3600"/>
          </a:p>
        </p:txBody>
      </p:sp>
      <p:sp>
        <p:nvSpPr>
          <p:cNvPr id="24585" name="Text Box 35"/>
          <p:cNvSpPr txBox="1">
            <a:spLocks noChangeArrowheads="1"/>
          </p:cNvSpPr>
          <p:nvPr/>
        </p:nvSpPr>
        <p:spPr bwMode="auto">
          <a:xfrm>
            <a:off x="609600" y="42672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en-US" sz="3600"/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utoUpdateAnimBg="0"/>
      <p:bldP spid="24584" grpId="0" autoUpdateAnimBg="0"/>
      <p:bldP spid="2458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28600" y="533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2b Listen again. Draw a line to show how the boy walks to the supermarket.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3" name="Picture 114" descr="la8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524000"/>
            <a:ext cx="7937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590800"/>
            <a:ext cx="71628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AutoShape 6"/>
          <p:cNvGrpSpPr/>
          <p:nvPr/>
        </p:nvGrpSpPr>
        <p:grpSpPr bwMode="auto">
          <a:xfrm>
            <a:off x="444500" y="2200275"/>
            <a:ext cx="7956550" cy="3762375"/>
            <a:chOff x="0" y="0"/>
            <a:chExt cx="5012" cy="2370"/>
          </a:xfrm>
        </p:grpSpPr>
        <p:pic>
          <p:nvPicPr>
            <p:cNvPr id="26627" name="AutoShape 6"/>
            <p:cNvPicPr>
              <a:picLocks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0"/>
              <a:ext cx="5012" cy="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189" y="187"/>
              <a:ext cx="4720" cy="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zh-CN" altLang="zh-CN" sz="2400" b="1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85800" y="2438400"/>
            <a:ext cx="75438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</a:rPr>
              <a:t>A: Excuse me, do you know where I can 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 get some postcards?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B: Sure. Go to the second floor. There’s 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a bookstore between the bank and the 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supermarket.</a:t>
            </a:r>
            <a:endParaRPr lang="en-US" sz="3200" b="1">
              <a:latin typeface="Times New Roman" panose="02020603050405020304" pitchFamily="18" charset="0"/>
            </a:endParaRP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228600" y="620688"/>
            <a:ext cx="8686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 Make conversations about the other  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places in the picture in 2a.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763713" y="993775"/>
            <a:ext cx="417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8534400" cy="1757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He Wei: This Fun Times Park </a:t>
            </a:r>
            <a:r>
              <a:rPr lang="en-US" altLang="zh-CN" sz="3200" b="1">
                <a:latin typeface="Times New Roman" panose="02020603050405020304" pitchFamily="18" charset="0"/>
              </a:rPr>
              <a:t>,</a:t>
            </a:r>
            <a:r>
              <a:rPr lang="en-US" sz="3200" b="1">
                <a:latin typeface="Times New Roman" panose="02020603050405020304" pitchFamily="18" charset="0"/>
              </a:rPr>
              <a:t> the biggest   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         amusement park in </a:t>
            </a:r>
            <a:r>
              <a:rPr lang="en-US" altLang="zh-CN" sz="3200" b="1">
                <a:latin typeface="Times New Roman" panose="02020603050405020304" pitchFamily="18" charset="0"/>
              </a:rPr>
              <a:t>our</a:t>
            </a:r>
            <a:r>
              <a:rPr lang="en-US" sz="3200" b="1">
                <a:latin typeface="Times New Roman" panose="02020603050405020304" pitchFamily="18" charset="0"/>
              </a:rPr>
              <a:t> city!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Alice: I’m excited to try the rides!</a:t>
            </a:r>
            <a:endParaRPr lang="en-US" sz="3200" b="1">
              <a:latin typeface="Times New Roman" panose="02020603050405020304" pitchFamily="18" charset="0"/>
            </a:endParaRPr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152400" y="457200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Role-play the conversation.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3" name="Picture 5" descr="2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29200" y="31242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52400" y="3276600"/>
            <a:ext cx="48768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He Wei: What should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 we start with ?  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 There’s Space 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 World, Water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 World, Animal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 World ...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27655" name="Picture 114" descr="la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81000"/>
            <a:ext cx="7937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8600" y="1066800"/>
            <a:ext cx="8763000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Alice: Before we decide, could you first tell me 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where the restrooms are?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He Wei: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Pardon?</a:t>
            </a:r>
            <a:r>
              <a:rPr lang="en-US" sz="3200" b="1" dirty="0">
                <a:latin typeface="Times New Roman" panose="02020603050405020304" pitchFamily="18" charset="0"/>
              </a:rPr>
              <a:t> Restroom? You want to rest?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But we haven’t even started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yet</a:t>
            </a:r>
            <a:r>
              <a:rPr lang="en-US" sz="3200" b="1" dirty="0">
                <a:latin typeface="Times New Roman" panose="02020603050405020304" pitchFamily="18" charset="0"/>
              </a:rPr>
              <a:t>!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Alice: Oh no, I don’t mean that. I mean ...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you know, a washroom or  bathroom.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He Wei: Hmm ... so you mean ... the toilets?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" y="685800"/>
            <a:ext cx="8686800" cy="57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Alice: Yes! Sorry, maybe people in China 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don’t often use the word “restroom”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when they speak English.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 smtClean="0">
                <a:latin typeface="Times New Roman" panose="02020603050405020304" pitchFamily="18" charset="0"/>
              </a:rPr>
              <a:t> He </a:t>
            </a:r>
            <a:r>
              <a:rPr lang="en-US" sz="3200" b="1" dirty="0">
                <a:latin typeface="Times New Roman" panose="02020603050405020304" pitchFamily="18" charset="0"/>
              </a:rPr>
              <a:t>Wei: That's right. In China, we normally say 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 “toilet” or “washroom” in English. 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  Anyway, they’re over there.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Alice: OK. I’ll be quick!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He Wei: No problem. You don’t need to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rush</a:t>
            </a:r>
            <a:r>
              <a:rPr lang="en-US" sz="3200" b="1" dirty="0">
                <a:latin typeface="Times New Roman" panose="02020603050405020304" pitchFamily="18" charset="0"/>
              </a:rPr>
              <a:t>!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1230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124200"/>
            <a:ext cx="31242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WordArt 2"/>
          <p:cNvSpPr>
            <a:spLocks noChangeArrowheads="1" noChangeShapeType="1" noTextEdit="1"/>
          </p:cNvSpPr>
          <p:nvPr/>
        </p:nvSpPr>
        <p:spPr bwMode="auto">
          <a:xfrm>
            <a:off x="1752600" y="1371600"/>
            <a:ext cx="5976938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000"/>
                    </a:srgbClr>
                  </a:outerShdw>
                </a:effectLst>
                <a:latin typeface="Arial Black" panose="020B0A04020102020204"/>
              </a:rPr>
              <a:t>Watch and read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000"/>
                  </a:srgbClr>
                </a:outerShdw>
              </a:effectLst>
              <a:latin typeface="Arial Black" panose="020B0A04020102020204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1524000" y="152400"/>
            <a:ext cx="547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Language points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106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could you please</a:t>
            </a:r>
            <a:r>
              <a:rPr lang="en-US" sz="3200" b="1" dirty="0">
                <a:latin typeface="Times New Roman" panose="02020603050405020304" pitchFamily="18" charset="0"/>
              </a:rPr>
              <a:t> tell me how to get to the bookstore?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打扰一下，你能告诉我怎样到达书店吗？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(1)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Excuse me.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是英语中常用的的客套用语，其意思根据不同情境理解为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“请问”“请原谅”“不好意思，打扰一下”</a:t>
            </a:r>
            <a:r>
              <a:rPr lang="zh-CN" altLang="en-US" sz="3200" b="1" dirty="0">
                <a:latin typeface="Times New Roman" panose="02020603050405020304" pitchFamily="18" charset="0"/>
              </a:rPr>
              <a:t>等。如：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Excuse me,</a:t>
            </a:r>
            <a:r>
              <a:rPr lang="en-US" sz="3200" b="1" dirty="0">
                <a:latin typeface="Times New Roman" panose="02020603050405020304" pitchFamily="18" charset="0"/>
              </a:rPr>
              <a:t> just a minute, please.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对不起，稍等一下。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Excuse me,</a:t>
            </a:r>
            <a:r>
              <a:rPr lang="en-US" sz="3200" b="1" dirty="0">
                <a:latin typeface="Times New Roman" panose="02020603050405020304" pitchFamily="18" charset="0"/>
              </a:rPr>
              <a:t> could you tell me how to get to  No.1 Middle School?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打扰了，你能告诉我怎样去第一中学吗？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/>
          </p:cNvSpPr>
          <p:nvPr/>
        </p:nvSpPr>
        <p:spPr bwMode="auto">
          <a:xfrm>
            <a:off x="2339752" y="548680"/>
            <a:ext cx="3200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问路的常用句型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23528" y="1556791"/>
            <a:ext cx="8604448" cy="405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Could/Can you tell me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way to</a:t>
            </a:r>
            <a:r>
              <a:rPr lang="en-US" sz="2800" b="1" dirty="0">
                <a:latin typeface="Times New Roman" panose="02020603050405020304" pitchFamily="18" charset="0"/>
              </a:rPr>
              <a:t>…?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Could/Can you tell me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how I can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get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to</a:t>
            </a:r>
            <a:r>
              <a:rPr lang="en-US" sz="2800" b="1" dirty="0">
                <a:latin typeface="Times New Roman" panose="02020603050405020304" pitchFamily="18" charset="0"/>
              </a:rPr>
              <a:t>…?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Could/Can you tell me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how to get to</a:t>
            </a:r>
            <a:r>
              <a:rPr lang="en-US" sz="2800" b="1" dirty="0">
                <a:latin typeface="Times New Roman" panose="02020603050405020304" pitchFamily="18" charset="0"/>
              </a:rPr>
              <a:t>…?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Could/Can you tell me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where…is/are</a:t>
            </a:r>
            <a:r>
              <a:rPr lang="en-US" sz="2800" b="1" dirty="0">
                <a:latin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 you know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where/how</a:t>
            </a:r>
            <a:r>
              <a:rPr lang="en-US" sz="2800" b="1" dirty="0">
                <a:latin typeface="Times New Roman" panose="02020603050405020304" pitchFamily="18" charset="0"/>
              </a:rPr>
              <a:t>…?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Which is the way to…, please</a:t>
            </a:r>
            <a:r>
              <a:rPr lang="en-US" sz="2800" b="1" dirty="0">
                <a:latin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Where is …, please</a:t>
            </a:r>
            <a:r>
              <a:rPr lang="zh-CN" altLang="en-US" sz="2800" b="1" dirty="0">
                <a:latin typeface="Times New Roman" panose="02020603050405020304" pitchFamily="18" charset="0"/>
              </a:rPr>
              <a:t>？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Excuse me.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Is there a/an…near here</a:t>
            </a:r>
            <a:r>
              <a:rPr lang="en-US" sz="2800" b="1" dirty="0">
                <a:latin typeface="Times New Roman" panose="02020603050405020304" pitchFamily="18" charset="0"/>
              </a:rPr>
              <a:t>?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32772" name="WordArt 4" descr="白色大理石"/>
          <p:cNvSpPr>
            <a:spLocks noChangeArrowheads="1" noChangeShapeType="1"/>
          </p:cNvSpPr>
          <p:nvPr/>
        </p:nvSpPr>
        <p:spPr bwMode="auto">
          <a:xfrm>
            <a:off x="379140" y="332657"/>
            <a:ext cx="1514475" cy="67322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4000" b="1" dirty="0">
                <a:ln w="9525"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拓展：</a:t>
            </a:r>
            <a:endParaRPr lang="zh-CN" altLang="en-US" sz="4000" b="1" dirty="0">
              <a:ln w="9525">
                <a:round/>
              </a:ln>
              <a:blipFill dpi="0" rotWithShape="0">
                <a:blip r:embed="rId1"/>
                <a:srcRect/>
                <a:tile tx="0" ty="0" sx="100000" sy="100000" flip="none" algn="tl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52600" y="1524000"/>
            <a:ext cx="39401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take out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get some money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4000" b="1" u="sng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save money</a:t>
            </a:r>
            <a:endParaRPr lang="en-US" sz="4000" b="1" u="sng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953000" y="2743200"/>
            <a:ext cx="2268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存钱</a:t>
            </a:r>
            <a:endParaRPr lang="zh-CN" altLang="en-US" sz="4000" b="1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00063" y="571500"/>
            <a:ext cx="741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can we …?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705600" y="5181600"/>
            <a:ext cx="139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400" b="1">
                <a:solidFill>
                  <a:schemeClr val="hlin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bank</a:t>
            </a:r>
            <a:endParaRPr lang="en-US" sz="4400" b="1">
              <a:solidFill>
                <a:schemeClr val="hlin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126" name="Picture 6" descr="Agricultural-Bank-of-China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52600" y="3657600"/>
            <a:ext cx="405765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  <p:bldP spid="512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07504" y="609600"/>
            <a:ext cx="8915400" cy="541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(2)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Could you please…? “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请你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好吗？”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否定式为“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Could you please not…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请你 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好吗”</a:t>
            </a:r>
            <a:r>
              <a:rPr lang="zh-CN" altLang="en-US" sz="32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交际用语，表示有礼貌的提出 </a:t>
            </a:r>
            <a:endParaRPr lang="zh-CN" altLang="en-US" sz="32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请求，后接动词原形。</a:t>
            </a:r>
            <a:endParaRPr lang="zh-CN" altLang="en-US" sz="32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Could you please tell me where the bookstore is?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</a:rPr>
              <a:t>请你告诉我书店在哪里好吗？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Could you please not stand here?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请别站在这儿好吗？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/>
          </p:cNvSpPr>
          <p:nvPr/>
        </p:nvSpPr>
        <p:spPr bwMode="auto">
          <a:xfrm>
            <a:off x="1905000" y="609600"/>
            <a:ext cx="533129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表示委婉请求及请求允许做某事的句型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819" name="WordArt 3" descr="白色大理石"/>
          <p:cNvSpPr>
            <a:spLocks noChangeArrowheads="1" noChangeShapeType="1"/>
          </p:cNvSpPr>
          <p:nvPr/>
        </p:nvSpPr>
        <p:spPr bwMode="auto">
          <a:xfrm>
            <a:off x="228600" y="533400"/>
            <a:ext cx="1514475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4000" b="1">
                <a:ln w="9525"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拓展：</a:t>
            </a:r>
            <a:endParaRPr lang="zh-CN" altLang="en-US" sz="4000" b="1">
              <a:ln w="9525">
                <a:round/>
              </a:ln>
              <a:blipFill dpi="0" rotWithShape="0">
                <a:blip r:embed="rId1"/>
                <a:srcRect/>
                <a:tile tx="0" ty="0" sx="100000" sy="100000" flip="none" algn="tl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8610600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latin typeface="Times New Roman" panose="02020603050405020304" pitchFamily="18" charset="0"/>
              </a:rPr>
              <a:t> Could you please do sth.?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</a:rPr>
              <a:t>Would/Will you please do sth.?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latin typeface="Times New Roman" panose="02020603050405020304" pitchFamily="18" charset="0"/>
              </a:rPr>
              <a:t> Would you like to do sth.?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latin typeface="Times New Roman" panose="02020603050405020304" pitchFamily="18" charset="0"/>
              </a:rPr>
              <a:t> May/Can/Could I do sth.?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肯定回答常用：</a:t>
            </a:r>
            <a:r>
              <a:rPr lang="en-US" sz="3200" b="1">
                <a:latin typeface="Times New Roman" panose="02020603050405020304" pitchFamily="18" charset="0"/>
              </a:rPr>
              <a:t>Sure./Of course./ No problem./ 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                      I’d love to.</a:t>
            </a:r>
            <a:r>
              <a:rPr lang="zh-CN" altLang="en-US" sz="3200" b="1">
                <a:latin typeface="Times New Roman" panose="02020603050405020304" pitchFamily="18" charset="0"/>
              </a:rPr>
              <a:t>等。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否定回答常用：</a:t>
            </a:r>
            <a:r>
              <a:rPr lang="en-US" sz="3200" b="1">
                <a:latin typeface="Times New Roman" panose="02020603050405020304" pitchFamily="18" charset="0"/>
              </a:rPr>
              <a:t>Sorry, I’d love/like to, but I…/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                       Sorry, I’m afraid …</a:t>
            </a:r>
            <a:r>
              <a:rPr lang="zh-CN" altLang="en-US" sz="3200" b="1">
                <a:latin typeface="Times New Roman" panose="02020603050405020304" pitchFamily="18" charset="0"/>
              </a:rPr>
              <a:t>等。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0" cy="512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2. Sure</a:t>
            </a:r>
            <a:r>
              <a:rPr lang="en-US" sz="3000" b="1" dirty="0">
                <a:latin typeface="Times New Roman" panose="02020603050405020304" pitchFamily="18" charset="0"/>
              </a:rPr>
              <a:t>, just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go along </a:t>
            </a:r>
            <a:r>
              <a:rPr lang="en-US" sz="3000" b="1" dirty="0">
                <a:latin typeface="Times New Roman" panose="02020603050405020304" pitchFamily="18" charset="0"/>
              </a:rPr>
              <a:t>Main Street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until </a:t>
            </a:r>
            <a:r>
              <a:rPr lang="en-US" sz="3000" b="1" dirty="0">
                <a:latin typeface="Times New Roman" panose="02020603050405020304" pitchFamily="18" charset="0"/>
              </a:rPr>
              <a:t>you pass  </a:t>
            </a:r>
            <a:endParaRPr lang="en-US" sz="30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latin typeface="Times New Roman" panose="02020603050405020304" pitchFamily="18" charset="0"/>
              </a:rPr>
              <a:t>      Center Street.</a:t>
            </a:r>
            <a:r>
              <a:rPr lang="en-US" altLang="zh-CN" sz="3000" b="1" dirty="0">
                <a:latin typeface="Times New Roman" panose="02020603050405020304" pitchFamily="18" charset="0"/>
              </a:rPr>
              <a:t> </a:t>
            </a:r>
            <a:endParaRPr lang="en-US" altLang="zh-CN" sz="30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 </a:t>
            </a:r>
            <a:r>
              <a:rPr lang="zh-CN" altLang="en-US" sz="3000" b="1" dirty="0">
                <a:latin typeface="Times New Roman" panose="02020603050405020304" pitchFamily="18" charset="0"/>
              </a:rPr>
              <a:t>当然，就沿着主街向前走，一直到你经过中心大街。</a:t>
            </a:r>
            <a:endParaRPr lang="en-US" sz="30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AutoNum type="arabicParenBoth"/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go along 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表示“沿着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向前走”</a:t>
            </a:r>
            <a:r>
              <a:rPr lang="zh-CN" altLang="en-US" sz="3000" b="1" dirty="0">
                <a:latin typeface="Times New Roman" panose="02020603050405020304" pitchFamily="18" charset="0"/>
              </a:rPr>
              <a:t>多指沿着街道、河边或堤坝等向前走，指路常用语。</a:t>
            </a:r>
            <a:endParaRPr lang="zh-CN" altLang="en-US" sz="30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000" b="1" dirty="0">
                <a:latin typeface="Times New Roman" panose="02020603050405020304" pitchFamily="18" charset="0"/>
              </a:rPr>
              <a:t>    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go down</a:t>
            </a:r>
            <a:r>
              <a:rPr lang="zh-CN" altLang="en-US" sz="3000" b="1" dirty="0">
                <a:latin typeface="Times New Roman" panose="02020603050405020304" pitchFamily="18" charset="0"/>
              </a:rPr>
              <a:t>也表示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“沿着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向前走”，</a:t>
            </a:r>
            <a:r>
              <a:rPr lang="zh-CN" altLang="en-US" sz="3000" b="1" dirty="0">
                <a:latin typeface="Times New Roman" panose="02020603050405020304" pitchFamily="18" charset="0"/>
              </a:rPr>
              <a:t>但其多指向 </a:t>
            </a:r>
            <a:endParaRPr lang="zh-CN" altLang="en-US" sz="30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000" b="1" dirty="0">
                <a:latin typeface="Times New Roman" panose="02020603050405020304" pitchFamily="18" charset="0"/>
              </a:rPr>
              <a:t>    低处走，或向郊区走</a:t>
            </a:r>
            <a:endParaRPr lang="zh-CN" altLang="en-US" sz="30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Go along</a:t>
            </a:r>
            <a:r>
              <a:rPr lang="en-US" sz="3000" b="1" dirty="0">
                <a:latin typeface="Times New Roman" panose="02020603050405020304" pitchFamily="18" charset="0"/>
              </a:rPr>
              <a:t> this street, and you will find the park in the end.</a:t>
            </a:r>
            <a:endParaRPr lang="en-US" sz="30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latin typeface="Times New Roman" panose="02020603050405020304" pitchFamily="18" charset="0"/>
              </a:rPr>
              <a:t>    </a:t>
            </a:r>
            <a:r>
              <a:rPr lang="zh-CN" altLang="en-US" sz="3000" b="1" dirty="0">
                <a:latin typeface="Times New Roman" panose="02020603050405020304" pitchFamily="18" charset="0"/>
              </a:rPr>
              <a:t>沿着这条街向前走，在路的尽头你会找到那个公园。</a:t>
            </a:r>
            <a:endParaRPr lang="zh-CN" altLang="en-US" sz="30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/>
          </p:cNvSpPr>
          <p:nvPr/>
        </p:nvSpPr>
        <p:spPr bwMode="auto">
          <a:xfrm>
            <a:off x="1905000" y="533400"/>
            <a:ext cx="3581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常见的指路表达方式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867" name="WordArt 3" descr="白色大理石"/>
          <p:cNvSpPr>
            <a:spLocks noChangeArrowheads="1" noChangeShapeType="1"/>
          </p:cNvSpPr>
          <p:nvPr/>
        </p:nvSpPr>
        <p:spPr bwMode="auto">
          <a:xfrm>
            <a:off x="228600" y="533400"/>
            <a:ext cx="1514475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4000" b="1">
                <a:ln w="9525"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拓展：</a:t>
            </a:r>
            <a:endParaRPr lang="zh-CN" altLang="en-US" sz="4000" b="1">
              <a:ln w="9525">
                <a:round/>
              </a:ln>
              <a:blipFill dpi="0" rotWithShape="0">
                <a:blip r:embed="rId1"/>
                <a:srcRect/>
                <a:tile tx="0" ty="0" sx="100000" sy="100000" flip="none" algn="tl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12304" y="1385189"/>
            <a:ext cx="8731696" cy="447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Turn left/right at… 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在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往左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往右转。</a:t>
            </a:r>
            <a:endParaRPr lang="zh-CN" altLang="en-US" sz="3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latin typeface="Times New Roman" panose="02020603050405020304" pitchFamily="18" charset="0"/>
              </a:rPr>
              <a:t>   Turn right at the third crossing, and then walk  </a:t>
            </a:r>
            <a:endParaRPr lang="en-US" sz="30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latin typeface="Times New Roman" panose="02020603050405020304" pitchFamily="18" charset="0"/>
              </a:rPr>
              <a:t>   straight.</a:t>
            </a:r>
            <a:endParaRPr lang="en-US" sz="30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   </a:t>
            </a:r>
            <a:r>
              <a:rPr lang="zh-CN" altLang="en-US" sz="3000" b="1" dirty="0">
                <a:latin typeface="Times New Roman" panose="02020603050405020304" pitchFamily="18" charset="0"/>
              </a:rPr>
              <a:t>在第三个十字路口往右转，然后朝前直走。</a:t>
            </a:r>
            <a:endParaRPr lang="zh-CN" altLang="en-US" sz="30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Take the first/second…turning on the right/left.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在第一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二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个拐弯处往右、左拐。</a:t>
            </a:r>
            <a:endParaRPr lang="zh-CN" altLang="en-US" sz="3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latin typeface="Times New Roman" panose="02020603050405020304" pitchFamily="18" charset="0"/>
              </a:rPr>
              <a:t>   Take the second turning on the right.</a:t>
            </a:r>
            <a:endParaRPr lang="en-US" sz="30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    </a:t>
            </a:r>
            <a:r>
              <a:rPr lang="zh-CN" altLang="en-US" sz="3000" b="1" dirty="0">
                <a:latin typeface="Times New Roman" panose="02020603050405020304" pitchFamily="18" charset="0"/>
              </a:rPr>
              <a:t>在第二个拐弯处往右拐。</a:t>
            </a:r>
            <a:endParaRPr lang="zh-CN" altLang="en-US" sz="30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33400" y="620688"/>
            <a:ext cx="8610600" cy="542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It’s across from/near/next to …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它就在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对面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附近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旁边。</a:t>
            </a:r>
            <a:endParaRPr lang="zh-CN" altLang="en-US" sz="3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latin typeface="Times New Roman" panose="02020603050405020304" pitchFamily="18" charset="0"/>
              </a:rPr>
              <a:t>   It’s across from/near/next to the hospital.</a:t>
            </a:r>
            <a:endParaRPr lang="en-US" sz="30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   </a:t>
            </a:r>
            <a:r>
              <a:rPr lang="zh-CN" altLang="en-US" sz="3000" b="1" dirty="0">
                <a:latin typeface="Times New Roman" panose="02020603050405020304" pitchFamily="18" charset="0"/>
              </a:rPr>
              <a:t>他就在医院对面</a:t>
            </a:r>
            <a:r>
              <a:rPr lang="en-US" sz="3000" b="1" dirty="0">
                <a:latin typeface="Times New Roman" panose="02020603050405020304" pitchFamily="18" charset="0"/>
              </a:rPr>
              <a:t>/</a:t>
            </a:r>
            <a:r>
              <a:rPr lang="zh-CN" altLang="en-US" sz="3000" b="1" dirty="0">
                <a:latin typeface="Times New Roman" panose="02020603050405020304" pitchFamily="18" charset="0"/>
              </a:rPr>
              <a:t>附近</a:t>
            </a:r>
            <a:r>
              <a:rPr lang="en-US" sz="3000" b="1" dirty="0">
                <a:latin typeface="Times New Roman" panose="02020603050405020304" pitchFamily="18" charset="0"/>
              </a:rPr>
              <a:t>/</a:t>
            </a:r>
            <a:r>
              <a:rPr lang="zh-CN" altLang="en-US" sz="3000" b="1" dirty="0">
                <a:latin typeface="Times New Roman" panose="02020603050405020304" pitchFamily="18" charset="0"/>
              </a:rPr>
              <a:t>旁边。</a:t>
            </a:r>
            <a:endParaRPr lang="zh-CN" altLang="en-US" sz="30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30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You can take the NO. …bus and get off at…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你可以乘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路公共汽车在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下车。</a:t>
            </a:r>
            <a:endParaRPr lang="zh-CN" altLang="en-US" sz="3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000" b="1" dirty="0">
                <a:latin typeface="Times New Roman" panose="02020603050405020304" pitchFamily="18" charset="0"/>
              </a:rPr>
              <a:t>   You can take the NO.3 bus and get off at the  National Park Stop.</a:t>
            </a:r>
            <a:endParaRPr lang="en-US" sz="30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000" b="1" dirty="0">
                <a:latin typeface="Times New Roman" panose="02020603050405020304" pitchFamily="18" charset="0"/>
              </a:rPr>
              <a:t>   </a:t>
            </a:r>
            <a:r>
              <a:rPr lang="zh-CN" altLang="en-US" sz="3000" b="1" dirty="0">
                <a:latin typeface="Times New Roman" panose="02020603050405020304" pitchFamily="18" charset="0"/>
              </a:rPr>
              <a:t>你可以乘</a:t>
            </a:r>
            <a:r>
              <a:rPr lang="en-US" sz="3000" b="1" dirty="0">
                <a:latin typeface="Times New Roman" panose="02020603050405020304" pitchFamily="18" charset="0"/>
              </a:rPr>
              <a:t>3</a:t>
            </a:r>
            <a:r>
              <a:rPr lang="zh-CN" altLang="en-US" sz="3000" b="1" dirty="0">
                <a:latin typeface="Times New Roman" panose="02020603050405020304" pitchFamily="18" charset="0"/>
              </a:rPr>
              <a:t>路公共汽车在国家公园站下车。</a:t>
            </a:r>
            <a:endParaRPr lang="zh-CN" altLang="en-US" sz="30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79512" y="750846"/>
            <a:ext cx="8333184" cy="293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(2) until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此处用作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连词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，意为“直到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时为止”。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A. 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用于肯定句。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</a:t>
            </a:r>
            <a:r>
              <a:rPr lang="en-US" sz="2800" b="1" dirty="0">
                <a:latin typeface="Times New Roman" panose="02020603050405020304" pitchFamily="18" charset="0"/>
              </a:rPr>
              <a:t>Please wait here until I come.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请在这里等到我来。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     He ran until he was breathless.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 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他一直跑到气喘吁吁才停下。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42900" y="3861048"/>
            <a:ext cx="8610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注意：</a:t>
            </a:r>
            <a:r>
              <a:rPr lang="zh-CN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作连词的</a:t>
            </a:r>
            <a:r>
              <a:rPr 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until</a:t>
            </a:r>
            <a:r>
              <a:rPr lang="zh-CN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用于肯定句中，表示主句的 动作一直持续到从句动作发生或状态出现时为止，一般可译为“直到</a:t>
            </a:r>
            <a:r>
              <a:rPr 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为止”。在这种用法中，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主句的谓语动词必须是延续性动 词</a:t>
            </a:r>
            <a:r>
              <a:rPr lang="zh-CN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（非瞬间性动词），如 </a:t>
            </a:r>
            <a:r>
              <a:rPr 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live, wait, last, love, like, stay, work, continue </a:t>
            </a:r>
            <a:r>
              <a:rPr lang="zh-CN" altLang="en-US" sz="2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等。</a:t>
            </a:r>
            <a:endParaRPr lang="zh-CN" altLang="en-US" sz="28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04800" y="533400"/>
            <a:ext cx="8610600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B. 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用于否定句中，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构成“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not…until”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结构，意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为“直到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才”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I hadn’t realized she was foreign until she spoke.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她不说话我还一直不知道她是个外国人。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I won’t stop shouting until you let me go.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你不放我走</a:t>
            </a:r>
            <a:r>
              <a:rPr lang="en-US" sz="3200" b="1">
                <a:latin typeface="Times New Roman" panose="02020603050405020304" pitchFamily="18" charset="0"/>
              </a:rPr>
              <a:t>,</a:t>
            </a:r>
            <a:r>
              <a:rPr lang="zh-CN" altLang="en-US" sz="3200" b="1">
                <a:latin typeface="Times New Roman" panose="02020603050405020304" pitchFamily="18" charset="0"/>
              </a:rPr>
              <a:t>我就一直喊叫。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注意：</a:t>
            </a:r>
            <a:r>
              <a:rPr lang="zh-CN" altLang="en-US" sz="3200" b="1">
                <a:solidFill>
                  <a:srgbClr val="CC00FF"/>
                </a:solidFill>
                <a:latin typeface="Times New Roman" panose="02020603050405020304" pitchFamily="18" charset="0"/>
              </a:rPr>
              <a:t>作连词的</a:t>
            </a:r>
            <a:r>
              <a:rPr lang="en-US" sz="3200" b="1">
                <a:solidFill>
                  <a:srgbClr val="CC00FF"/>
                </a:solidFill>
                <a:latin typeface="Times New Roman" panose="02020603050405020304" pitchFamily="18" charset="0"/>
              </a:rPr>
              <a:t>until</a:t>
            </a:r>
            <a:r>
              <a:rPr lang="zh-CN" altLang="en-US" sz="3200" b="1">
                <a:solidFill>
                  <a:srgbClr val="CC00FF"/>
                </a:solidFill>
                <a:latin typeface="Times New Roman" panose="02020603050405020304" pitchFamily="18" charset="0"/>
              </a:rPr>
              <a:t>用于否定句中，从句动作先发生，主句动作再发生。</a:t>
            </a:r>
            <a:endParaRPr lang="en-US" sz="3200" b="1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914400" y="609600"/>
            <a:ext cx="7620000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C. until 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用作介词，意为“直到某一时刻；直到发生某事”</a:t>
            </a:r>
            <a:endParaRPr lang="zh-CN" altLang="en-US" sz="32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It may last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until </a:t>
            </a:r>
            <a:r>
              <a:rPr lang="en-US" sz="3200" b="1">
                <a:latin typeface="Times New Roman" panose="02020603050405020304" pitchFamily="18" charset="0"/>
              </a:rPr>
              <a:t>Friday.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这可能要延续到星期五。 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He will be working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until</a:t>
            </a:r>
            <a:r>
              <a:rPr lang="en-US" sz="3200" b="1">
                <a:latin typeface="Times New Roman" panose="02020603050405020304" pitchFamily="18" charset="0"/>
              </a:rPr>
              <a:t> 5 o’clock.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他将一直工作到五点钟。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He didn’t go to bed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until</a:t>
            </a:r>
            <a:r>
              <a:rPr lang="en-US" sz="3200" b="1">
                <a:latin typeface="Times New Roman" panose="02020603050405020304" pitchFamily="18" charset="0"/>
              </a:rPr>
              <a:t> 11:30.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他直到</a:t>
            </a:r>
            <a:r>
              <a:rPr lang="en-US" sz="3200" b="1">
                <a:latin typeface="Times New Roman" panose="02020603050405020304" pitchFamily="18" charset="0"/>
              </a:rPr>
              <a:t>11</a:t>
            </a:r>
            <a:r>
              <a:rPr lang="zh-CN" altLang="en-US" sz="3200" b="1">
                <a:latin typeface="Times New Roman" panose="02020603050405020304" pitchFamily="18" charset="0"/>
              </a:rPr>
              <a:t>：</a:t>
            </a:r>
            <a:r>
              <a:rPr lang="en-US" sz="3200" b="1">
                <a:latin typeface="Times New Roman" panose="02020603050405020304" pitchFamily="18" charset="0"/>
              </a:rPr>
              <a:t>30</a:t>
            </a:r>
            <a:r>
              <a:rPr lang="zh-CN" altLang="en-US" sz="3200" b="1">
                <a:latin typeface="Times New Roman" panose="02020603050405020304" pitchFamily="18" charset="0"/>
              </a:rPr>
              <a:t>才去睡觉。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04800" y="533400"/>
            <a:ext cx="85344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The supermarket is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between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the flower store 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and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the bookstore.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超市在花店和书店之间。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between…and ...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意为“在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......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和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......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之间”，指在两者之间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连接名词或代词。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She lives between the school and the drugstore.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她住在学校与药店之间。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He is sitting between you and me.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他正坐在你我之间。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1000" y="533400"/>
            <a:ext cx="7848600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between</a:t>
            </a:r>
            <a:r>
              <a:rPr lang="zh-CN" altLang="en-US" sz="3200" b="1">
                <a:latin typeface="Times New Roman" panose="02020603050405020304" pitchFamily="18" charset="0"/>
              </a:rPr>
              <a:t>与</a:t>
            </a:r>
            <a:r>
              <a:rPr lang="en-US" sz="3200" b="1">
                <a:latin typeface="Times New Roman" panose="02020603050405020304" pitchFamily="18" charset="0"/>
              </a:rPr>
              <a:t>among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(between)                  (among) 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between: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在两者之间</a:t>
            </a:r>
            <a:endParaRPr lang="zh-CN" altLang="en-US" sz="32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   among: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在三者或三者以上之间</a:t>
            </a:r>
            <a:endParaRPr lang="zh-CN" altLang="en-US" sz="32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Don’t eat between meals.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正餐之间不要吃东西。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He sat among the children.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他坐在孩子们中间。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pic>
        <p:nvPicPr>
          <p:cNvPr id="43011" name="Picture 3" descr="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95400" y="1422400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98588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47813" y="5516563"/>
            <a:ext cx="496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 sz="400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19400" y="1676400"/>
            <a:ext cx="4362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get a pair of shoes</a:t>
            </a:r>
            <a:endParaRPr lang="en-US" sz="4000" b="1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3400" y="838200"/>
            <a:ext cx="5002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can we …?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2" descr="Ps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3400" y="2667000"/>
            <a:ext cx="41036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4876800" y="5105400"/>
            <a:ext cx="2938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supermarket    </a:t>
            </a:r>
            <a:endParaRPr lang="en-US" sz="3200" b="1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3429000" y="5867400"/>
            <a:ext cx="548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department store 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百货公司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52400" y="304800"/>
            <a:ext cx="8839200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4.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Go past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the bookstore.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经过书店。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go past = pass 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意为“经过；路过”。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其中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past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为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介词，意为“从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旁边过去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Go past our school. = Pass our school.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</a:rPr>
              <a:t>经过我们学校。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</a:rPr>
              <a:t>The bus went past us without stopping at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the bus stop.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公共汽车没在站点停留就从我们旁边过去了。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past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用作介词时还表示“（时间）在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......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后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晚于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。</a:t>
            </a:r>
            <a:endParaRPr lang="zh-CN" altLang="en-US" sz="32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It's five past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</a:rPr>
              <a:t>six now. </a:t>
            </a:r>
            <a:r>
              <a:rPr lang="zh-CN" altLang="en-US" sz="3200" b="1" dirty="0">
                <a:latin typeface="Times New Roman" panose="02020603050405020304" pitchFamily="18" charset="0"/>
              </a:rPr>
              <a:t>现在是 </a:t>
            </a:r>
            <a:r>
              <a:rPr lang="en-US" sz="3200" b="1" dirty="0">
                <a:latin typeface="Times New Roman" panose="02020603050405020304" pitchFamily="18" charset="0"/>
              </a:rPr>
              <a:t>6 </a:t>
            </a:r>
            <a:r>
              <a:rPr lang="zh-CN" altLang="en-US" sz="3200" b="1" dirty="0">
                <a:latin typeface="Times New Roman" panose="02020603050405020304" pitchFamily="18" charset="0"/>
              </a:rPr>
              <a:t>点 </a:t>
            </a:r>
            <a:r>
              <a:rPr lang="en-US" sz="3200" b="1" dirty="0">
                <a:latin typeface="Times New Roman" panose="02020603050405020304" pitchFamily="18" charset="0"/>
              </a:rPr>
              <a:t>5 </a:t>
            </a:r>
            <a:r>
              <a:rPr lang="zh-CN" altLang="en-US" sz="3200" b="1" dirty="0">
                <a:latin typeface="Times New Roman" panose="02020603050405020304" pitchFamily="18" charset="0"/>
              </a:rPr>
              <a:t>分。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/>
          </p:cNvSpPr>
          <p:nvPr/>
        </p:nvSpPr>
        <p:spPr bwMode="auto">
          <a:xfrm>
            <a:off x="1905000" y="381000"/>
            <a:ext cx="434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past,over,across</a:t>
            </a:r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与</a:t>
            </a:r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through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45059" name="WordArt 3" descr="白色大理石"/>
          <p:cNvSpPr>
            <a:spLocks noChangeArrowheads="1" noChangeShapeType="1"/>
          </p:cNvSpPr>
          <p:nvPr/>
        </p:nvSpPr>
        <p:spPr bwMode="auto">
          <a:xfrm>
            <a:off x="228600" y="533400"/>
            <a:ext cx="1514475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4000" b="1">
                <a:ln w="9525"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辨析：</a:t>
            </a:r>
            <a:endParaRPr lang="zh-CN" altLang="en-US" sz="4000" b="1">
              <a:ln w="9525">
                <a:round/>
              </a:ln>
              <a:blipFill dpi="0" rotWithShape="0">
                <a:blip r:embed="rId1"/>
                <a:srcRect/>
                <a:tile tx="0" ty="0" sx="100000" sy="100000" flip="none" algn="tl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5060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1371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371600"/>
            <a:ext cx="1209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371600"/>
            <a:ext cx="1362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447800"/>
            <a:ext cx="12954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52400" y="2590800"/>
            <a:ext cx="1824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past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经过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362200" y="2590800"/>
            <a:ext cx="176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over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跨越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4495800" y="2590800"/>
            <a:ext cx="2187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across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横穿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6745288" y="2590800"/>
            <a:ext cx="2398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through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穿过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5068" name="Group 12"/>
          <p:cNvGraphicFramePr>
            <a:graphicFrameLocks noGrp="1"/>
          </p:cNvGraphicFramePr>
          <p:nvPr/>
        </p:nvGraphicFramePr>
        <p:xfrm>
          <a:off x="228600" y="3505200"/>
          <a:ext cx="8610600" cy="2988946"/>
        </p:xfrm>
        <a:graphic>
          <a:graphicData uri="http://schemas.openxmlformats.org/drawingml/2006/table">
            <a:tbl>
              <a:tblPr/>
              <a:tblGrid>
                <a:gridCol w="1447800"/>
                <a:gridCol w="2936875"/>
                <a:gridCol w="4225925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past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晚于；从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……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旁边经过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表示时间上“在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……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之后”或空间上“经过”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over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从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……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上方跨过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表示空间范围上“越过”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across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横穿；越过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表示动作是在某一物体表面进行的，强调从一端到另一端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through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穿过；越过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表示动作是在某一空间内进行的，强调从内部穿过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62000" y="914400"/>
            <a:ext cx="75438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The man walked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pas</a:t>
            </a:r>
            <a:r>
              <a:rPr lang="en-US" sz="3200" b="1">
                <a:latin typeface="Times New Roman" panose="02020603050405020304" pitchFamily="18" charset="0"/>
              </a:rPr>
              <a:t>t a shop.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TW" altLang="en-US" sz="3200" b="1">
                <a:latin typeface="Times New Roman" panose="02020603050405020304" pitchFamily="18" charset="0"/>
              </a:rPr>
              <a:t>这个人走过一家商店。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There is a bridge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over</a:t>
            </a:r>
            <a:r>
              <a:rPr lang="en-US" sz="3200" b="1">
                <a:latin typeface="Times New Roman" panose="02020603050405020304" pitchFamily="18" charset="0"/>
              </a:rPr>
              <a:t> the river.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TW" altLang="en-US" sz="3200" b="1">
                <a:latin typeface="Times New Roman" panose="02020603050405020304" pitchFamily="18" charset="0"/>
              </a:rPr>
              <a:t>河上</a:t>
            </a:r>
            <a:r>
              <a:rPr lang="zh-CN" altLang="en-US" sz="3200" b="1">
                <a:latin typeface="Times New Roman" panose="02020603050405020304" pitchFamily="18" charset="0"/>
              </a:rPr>
              <a:t>面</a:t>
            </a:r>
            <a:r>
              <a:rPr lang="zh-TW" altLang="en-US" sz="3200" b="1">
                <a:latin typeface="Times New Roman" panose="02020603050405020304" pitchFamily="18" charset="0"/>
              </a:rPr>
              <a:t>有</a:t>
            </a:r>
            <a:r>
              <a:rPr lang="zh-CN" altLang="en-US" sz="3200" b="1">
                <a:latin typeface="Times New Roman" panose="02020603050405020304" pitchFamily="18" charset="0"/>
              </a:rPr>
              <a:t>座桥</a:t>
            </a:r>
            <a:r>
              <a:rPr lang="zh-TW" altLang="en-US" sz="3200" b="1">
                <a:latin typeface="Times New Roman" panose="02020603050405020304" pitchFamily="18" charset="0"/>
              </a:rPr>
              <a:t>。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The little boy is walking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across</a:t>
            </a:r>
            <a:r>
              <a:rPr lang="en-US" sz="3200" b="1">
                <a:latin typeface="Times New Roman" panose="02020603050405020304" pitchFamily="18" charset="0"/>
              </a:rPr>
              <a:t> the road.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这个小男孩正在步行穿</a:t>
            </a:r>
            <a:r>
              <a:rPr lang="zh-TW" altLang="en-US" sz="3200" b="1">
                <a:latin typeface="Times New Roman" panose="02020603050405020304" pitchFamily="18" charset="0"/>
              </a:rPr>
              <a:t>过马路</a:t>
            </a:r>
            <a:r>
              <a:rPr lang="zh-CN" altLang="en-US" sz="3200" b="1">
                <a:latin typeface="Times New Roman" panose="02020603050405020304" pitchFamily="18" charset="0"/>
              </a:rPr>
              <a:t>。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He can go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through</a:t>
            </a:r>
            <a:r>
              <a:rPr lang="en-US" sz="3200" b="1">
                <a:latin typeface="Times New Roman" panose="02020603050405020304" pitchFamily="18" charset="0"/>
              </a:rPr>
              <a:t> the forest by himself.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TW" altLang="en-US" sz="3200" b="1">
                <a:latin typeface="Times New Roman" panose="02020603050405020304" pitchFamily="18" charset="0"/>
              </a:rPr>
              <a:t>他能独自穿过森林</a:t>
            </a:r>
            <a:r>
              <a:rPr lang="zh-CN" altLang="en-US" sz="3200" b="1">
                <a:latin typeface="Times New Roman" panose="02020603050405020304" pitchFamily="18" charset="0"/>
              </a:rPr>
              <a:t>。</a:t>
            </a:r>
            <a:endParaRPr lang="en-US" sz="3200" b="1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33400" y="304800"/>
            <a:ext cx="8153400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5.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Pardon?  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请再说一遍好吗？</a:t>
            </a:r>
            <a:endParaRPr lang="zh-CN" altLang="en-US" sz="32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pardon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此处为感叹词</a:t>
            </a:r>
            <a:r>
              <a:rPr lang="zh-CN" altLang="en-US" sz="3200" b="1" dirty="0">
                <a:latin typeface="Times New Roman" panose="02020603050405020304" pitchFamily="18" charset="0"/>
              </a:rPr>
              <a:t>，意为“再说一遍 </a:t>
            </a:r>
            <a:r>
              <a:rPr lang="en-US" sz="3200" b="1" dirty="0">
                <a:latin typeface="Times New Roman" panose="02020603050405020304" pitchFamily="18" charset="0"/>
              </a:rPr>
              <a:t>;</a:t>
            </a:r>
            <a:r>
              <a:rPr lang="zh-CN" altLang="en-US" sz="3200" b="1" dirty="0">
                <a:latin typeface="Times New Roman" panose="02020603050405020304" pitchFamily="18" charset="0"/>
              </a:rPr>
              <a:t>抱 歉，对不起” 。此处表示没听清或不理解对方的话，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希望对方再重复一遍，读时用升调</a:t>
            </a:r>
            <a:r>
              <a:rPr lang="zh-CN" altLang="en-US" sz="3200" b="1" dirty="0">
                <a:latin typeface="Times New Roman" panose="02020603050405020304" pitchFamily="18" charset="0"/>
              </a:rPr>
              <a:t>，相 当 于</a:t>
            </a:r>
            <a:r>
              <a:rPr lang="en-US" sz="3200" b="1" dirty="0">
                <a:latin typeface="Times New Roman" panose="02020603050405020304" pitchFamily="18" charset="0"/>
              </a:rPr>
              <a:t>. “Beg your pardon?” </a:t>
            </a:r>
            <a:r>
              <a:rPr lang="zh-CN" altLang="en-US" sz="3200" b="1" dirty="0">
                <a:latin typeface="Times New Roman" panose="02020603050405020304" pitchFamily="18" charset="0"/>
              </a:rPr>
              <a:t>或 “ </a:t>
            </a:r>
            <a:r>
              <a:rPr lang="en-US" sz="3200" b="1" dirty="0">
                <a:latin typeface="Times New Roman" panose="02020603050405020304" pitchFamily="18" charset="0"/>
              </a:rPr>
              <a:t>I beg your pardon?” pardon</a:t>
            </a:r>
            <a:r>
              <a:rPr lang="zh-CN" altLang="en-US" sz="3200" b="1" dirty="0">
                <a:latin typeface="Times New Roman" panose="02020603050405020304" pitchFamily="18" charset="0"/>
              </a:rPr>
              <a:t>还可用于做错事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道歉时，读时用降调</a:t>
            </a:r>
            <a:r>
              <a:rPr lang="en-US" sz="3200" b="1" dirty="0">
                <a:latin typeface="Times New Roman" panose="02020603050405020304" pitchFamily="18" charset="0"/>
              </a:rPr>
              <a:t>;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要表明自己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与对方有不同的见解，可能引起对方不快时，用降调</a:t>
            </a:r>
            <a:r>
              <a:rPr lang="zh-CN" altLang="en-US" sz="3200" b="1" dirty="0">
                <a:latin typeface="Times New Roman" panose="02020603050405020304" pitchFamily="18" charset="0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</a:rPr>
              <a:t>I do beg your pardon.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请您一定要原谅我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57200" y="381000"/>
            <a:ext cx="8305800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pardon</a:t>
            </a:r>
            <a:r>
              <a:rPr lang="zh-TW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用作及物动词意为“宽恕；原谅”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,</a:t>
            </a:r>
            <a:r>
              <a:rPr lang="zh-TW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后接名词代词动词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ing</a:t>
            </a:r>
            <a:r>
              <a:rPr lang="zh-TW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形式作宾语</a:t>
            </a:r>
            <a:r>
              <a:rPr lang="zh-TW" altLang="en-US" sz="3200" b="1" dirty="0">
                <a:latin typeface="Times New Roman" panose="02020603050405020304" pitchFamily="18" charset="0"/>
              </a:rPr>
              <a:t>，也可接</a:t>
            </a:r>
            <a:r>
              <a:rPr lang="zh-CN" altLang="en-US" sz="3200" b="1" dirty="0">
                <a:latin typeface="Times New Roman" panose="02020603050405020304" pitchFamily="18" charset="0"/>
              </a:rPr>
              <a:t>双宾语</a:t>
            </a:r>
            <a:r>
              <a:rPr lang="zh-TW" altLang="en-US" sz="3200" b="1" dirty="0">
                <a:latin typeface="Times New Roman" panose="02020603050405020304" pitchFamily="18" charset="0"/>
              </a:rPr>
              <a:t>常用结构</a:t>
            </a:r>
            <a:r>
              <a:rPr lang="zh-CN" altLang="en-US" sz="3200" b="1" dirty="0">
                <a:latin typeface="Times New Roman" panose="02020603050405020304" pitchFamily="18" charset="0"/>
              </a:rPr>
              <a:t>：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pardon sb. for (doing)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sth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原谅某人做某事”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We must pardon him for his fault.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TW" altLang="en-US" sz="3200" b="1" dirty="0">
                <a:latin typeface="Times New Roman" panose="02020603050405020304" pitchFamily="18" charset="0"/>
              </a:rPr>
              <a:t>我们</a:t>
            </a:r>
            <a:r>
              <a:rPr lang="zh-CN" altLang="en-US" sz="3200" b="1" dirty="0">
                <a:latin typeface="Times New Roman" panose="02020603050405020304" pitchFamily="18" charset="0"/>
              </a:rPr>
              <a:t>一</a:t>
            </a:r>
            <a:r>
              <a:rPr lang="zh-TW" altLang="en-US" sz="3200" b="1" dirty="0">
                <a:latin typeface="Times New Roman" panose="02020603050405020304" pitchFamily="18" charset="0"/>
              </a:rPr>
              <a:t>定</a:t>
            </a:r>
            <a:r>
              <a:rPr lang="zh-CN" altLang="en-US" sz="3200" b="1" dirty="0">
                <a:latin typeface="Times New Roman" panose="02020603050405020304" pitchFamily="18" charset="0"/>
              </a:rPr>
              <a:t>要原谅他的</a:t>
            </a:r>
            <a:r>
              <a:rPr lang="zh-TW" altLang="en-US" sz="3200" b="1" dirty="0">
                <a:latin typeface="Times New Roman" panose="02020603050405020304" pitchFamily="18" charset="0"/>
              </a:rPr>
              <a:t>过失。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Please pardon me for not having answered your letter.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TW" altLang="en-US" sz="3200" b="1" dirty="0">
                <a:latin typeface="Times New Roman" panose="02020603050405020304" pitchFamily="18" charset="0"/>
              </a:rPr>
              <a:t>没有给</a:t>
            </a:r>
            <a:r>
              <a:rPr lang="zh-CN" altLang="en-US" sz="3200" b="1" dirty="0">
                <a:latin typeface="Times New Roman" panose="02020603050405020304" pitchFamily="18" charset="0"/>
              </a:rPr>
              <a:t>您回信，请你原谅。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762000" y="533400"/>
            <a:ext cx="7772400" cy="52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6. But we haven’t even started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yet</a:t>
            </a:r>
            <a:r>
              <a:rPr lang="en-US" sz="3200" b="1" dirty="0">
                <a:latin typeface="Times New Roman" panose="02020603050405020304" pitchFamily="18" charset="0"/>
              </a:rPr>
              <a:t>!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但是我们甚至还没有开始呢！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yet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副词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意为“还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尚”，常用于否定句或疑问句中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通常置于句未。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yet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表示说话人期望发生的事情尚未发生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常用于现在完成时。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►</a:t>
            </a:r>
            <a:r>
              <a:rPr lang="en-US" sz="3200" b="1" dirty="0">
                <a:latin typeface="Times New Roman" panose="02020603050405020304" pitchFamily="18" charset="0"/>
              </a:rPr>
              <a:t>They haven't watered the flowers yet.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</a:rPr>
              <a:t>他们还没有浇花。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620688"/>
            <a:ext cx="9144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7.  You don’t need to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rush</a:t>
            </a:r>
            <a:r>
              <a:rPr lang="en-US" sz="3200" b="1" dirty="0">
                <a:latin typeface="Times New Roman" panose="02020603050405020304" pitchFamily="18" charset="0"/>
              </a:rPr>
              <a:t>!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latin typeface="Times New Roman" panose="02020603050405020304" pitchFamily="18" charset="0"/>
              </a:rPr>
              <a:t>你</a:t>
            </a:r>
            <a:r>
              <a:rPr lang="zh-CN" altLang="en-US" sz="3200" b="1" dirty="0">
                <a:latin typeface="Times New Roman" panose="02020603050405020304" pitchFamily="18" charset="0"/>
              </a:rPr>
              <a:t>不需要着急！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rush</a:t>
            </a:r>
            <a:r>
              <a:rPr lang="zh-CN" altLang="en-US" sz="3200" b="1" dirty="0">
                <a:latin typeface="Times New Roman" panose="02020603050405020304" pitchFamily="18" charset="0"/>
              </a:rPr>
              <a:t>此处用作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动词</a:t>
            </a:r>
            <a:r>
              <a:rPr lang="en-US" sz="3200" b="1" dirty="0">
                <a:latin typeface="Times New Roman" panose="02020603050405020304" pitchFamily="18" charset="0"/>
              </a:rPr>
              <a:t>,</a:t>
            </a:r>
            <a:r>
              <a:rPr lang="zh-CN" altLang="en-US" sz="3200" b="1" dirty="0">
                <a:latin typeface="Times New Roman" panose="02020603050405020304" pitchFamily="18" charset="0"/>
              </a:rPr>
              <a:t>意为</a:t>
            </a:r>
            <a:r>
              <a:rPr lang="en-US" sz="3200" b="1" dirty="0">
                <a:latin typeface="Times New Roman" panose="02020603050405020304" pitchFamily="18" charset="0"/>
              </a:rPr>
              <a:t>“</a:t>
            </a:r>
            <a:r>
              <a:rPr lang="zh-CN" altLang="en-US" sz="3200" b="1" dirty="0">
                <a:latin typeface="Times New Roman" panose="02020603050405020304" pitchFamily="18" charset="0"/>
              </a:rPr>
              <a:t>仓促；急促”。常用短语  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rush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to do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sth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意为“赶紧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抢着做某事”</a:t>
            </a:r>
            <a:r>
              <a:rPr lang="zh-CN" altLang="en-US" sz="3200" b="1" dirty="0">
                <a:latin typeface="Times New Roman" panose="02020603050405020304" pitchFamily="18" charset="0"/>
              </a:rPr>
              <a:t>；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rush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to…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意为“冲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奔向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……”</a:t>
            </a:r>
            <a:r>
              <a:rPr lang="zh-CN" altLang="en-US" sz="3200" b="1" dirty="0">
                <a:latin typeface="Times New Roman" panose="02020603050405020304" pitchFamily="18" charset="0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She’s always rushing to finish her homework first.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她总是赶着第一个完成作业。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He stood up and rushed to the door.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他站起来向门口冲去。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1000" y="914400"/>
            <a:ext cx="8534400" cy="503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rush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用作名词</a:t>
            </a:r>
            <a:r>
              <a:rPr lang="zh-CN" altLang="en-US" sz="3200" b="1" dirty="0">
                <a:latin typeface="Times New Roman" panose="02020603050405020304" pitchFamily="18" charset="0"/>
              </a:rPr>
              <a:t>，</a:t>
            </a:r>
            <a:r>
              <a:rPr lang="zh-TW" altLang="en-US" sz="3200" b="1" dirty="0">
                <a:latin typeface="Times New Roman" panose="02020603050405020304" pitchFamily="18" charset="0"/>
              </a:rPr>
              <a:t>意为“勿忙；繁忙</a:t>
            </a:r>
            <a:r>
              <a:rPr lang="en-US" sz="3200" b="1" dirty="0">
                <a:latin typeface="Times New Roman" panose="02020603050405020304" pitchFamily="18" charset="0"/>
              </a:rPr>
              <a:t>”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zh-TW" altLang="en-US" sz="3200" b="1" dirty="0">
                <a:latin typeface="Times New Roman" panose="02020603050405020304" pitchFamily="18" charset="0"/>
              </a:rPr>
              <a:t>常</a:t>
            </a:r>
            <a:r>
              <a:rPr lang="zh-CN" altLang="en-US" sz="3200" b="1" dirty="0">
                <a:latin typeface="Times New Roman" panose="02020603050405020304" pitchFamily="18" charset="0"/>
              </a:rPr>
              <a:t>用短</a:t>
            </a:r>
            <a:r>
              <a:rPr lang="zh-TW" altLang="en-US" sz="3200" b="1" dirty="0">
                <a:latin typeface="Times New Roman" panose="02020603050405020304" pitchFamily="18" charset="0"/>
              </a:rPr>
              <a:t>语：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in a rush“</a:t>
            </a:r>
            <a:r>
              <a:rPr lang="zh-TW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匆忙地”</a:t>
            </a:r>
            <a:r>
              <a:rPr lang="zh-CN" alt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，</a:t>
            </a:r>
            <a:endParaRPr lang="en-US" altLang="zh-CN" sz="3200" b="1" dirty="0" smtClean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rush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hour“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（</a:t>
            </a:r>
            <a:r>
              <a:rPr lang="zh-TW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交通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）</a:t>
            </a:r>
            <a:r>
              <a:rPr lang="zh-TW" alt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高峰</a:t>
            </a:r>
            <a:r>
              <a:rPr lang="zh-TW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期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；</a:t>
            </a:r>
            <a:r>
              <a:rPr lang="zh-TW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拥挤时刻”。</a:t>
            </a:r>
            <a:endParaRPr lang="zh-CN" altLang="en-US" sz="32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I found the work being done in a rush.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zh-TW" altLang="en-US" sz="3200" b="1" dirty="0">
                <a:latin typeface="Times New Roman" panose="02020603050405020304" pitchFamily="18" charset="0"/>
              </a:rPr>
              <a:t>我发现这件作品正在被仓促</a:t>
            </a:r>
            <a:r>
              <a:rPr lang="zh-CN" altLang="en-US" sz="3200" b="1" dirty="0">
                <a:latin typeface="Times New Roman" panose="02020603050405020304" pitchFamily="18" charset="0"/>
              </a:rPr>
              <a:t>赶</a:t>
            </a:r>
            <a:r>
              <a:rPr lang="zh-TW" altLang="en-US" sz="3200" b="1" dirty="0">
                <a:latin typeface="Times New Roman" panose="02020603050405020304" pitchFamily="18" charset="0"/>
              </a:rPr>
              <a:t>制</a:t>
            </a:r>
            <a:r>
              <a:rPr lang="zh-CN" altLang="en-US" sz="3200" b="1" dirty="0">
                <a:latin typeface="Times New Roman" panose="02020603050405020304" pitchFamily="18" charset="0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If you go now, you’re likely to hit the rush hour.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zh-TW" altLang="en-US" sz="3200" b="1" dirty="0">
                <a:latin typeface="Times New Roman" panose="02020603050405020304" pitchFamily="18" charset="0"/>
              </a:rPr>
              <a:t>你要是现在走</a:t>
            </a:r>
            <a:r>
              <a:rPr lang="en-US" sz="3200" b="1" dirty="0">
                <a:latin typeface="Times New Roman" panose="02020603050405020304" pitchFamily="18" charset="0"/>
              </a:rPr>
              <a:t>,</a:t>
            </a:r>
            <a:r>
              <a:rPr lang="zh-TW" altLang="en-US" sz="3200" b="1" dirty="0">
                <a:latin typeface="Times New Roman" panose="02020603050405020304" pitchFamily="18" charset="0"/>
              </a:rPr>
              <a:t>很有可能会赶上交通 </a:t>
            </a:r>
            <a:r>
              <a:rPr lang="zh-CN" altLang="en-US" sz="3200" b="1" dirty="0">
                <a:latin typeface="Times New Roman" panose="02020603050405020304" pitchFamily="18" charset="0"/>
              </a:rPr>
              <a:t>高峰</a:t>
            </a:r>
            <a:r>
              <a:rPr lang="zh-TW" altLang="en-US" sz="3200" b="1" dirty="0">
                <a:latin typeface="Times New Roman" panose="02020603050405020304" pitchFamily="18" charset="0"/>
              </a:rPr>
              <a:t>期。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7504" y="764704"/>
            <a:ext cx="8820472" cy="511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I’m excited to try the rides!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be excited to do </a:t>
            </a:r>
            <a:r>
              <a:rPr 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对做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感到兴奋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was excited to learn the news. 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她听到这消息很兴奋。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excited about </a:t>
            </a:r>
            <a:r>
              <a:rPr 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 doing </a:t>
            </a:r>
            <a:r>
              <a:rPr lang="en-US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感到兴奋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excited about your new job?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你对新工作感到兴奋吗？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must be excited about leaving for America.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对去美国一定很兴奋。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733462" y="1312416"/>
            <a:ext cx="787171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Times New Roman" panose="02020603050405020304" pitchFamily="18" charset="0"/>
              </a:rPr>
              <a:t>杰克对乘坐飞机去那里旅行感到兴奋。（两种答案）</a:t>
            </a:r>
            <a:endParaRPr 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756308" y="2924944"/>
            <a:ext cx="7848872" cy="184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25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Jacky was excited to travel there by plane.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  <a:spcBef>
                <a:spcPct val="25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Jacky was excited about travelling there by plane.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427984" y="3167856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835150" y="5949950"/>
            <a:ext cx="5494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409CC"/>
                </a:solidFill>
                <a:latin typeface="Times New Roman" panose="02020603050405020304" pitchFamily="18" charset="0"/>
              </a:rPr>
              <a:t>daily’s department store</a:t>
            </a:r>
            <a:endParaRPr lang="en-US" sz="4000" b="1">
              <a:solidFill>
                <a:srgbClr val="0409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1" name="Picture 3" descr="10294888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15456" y="1556792"/>
            <a:ext cx="5399088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56804" y="332656"/>
            <a:ext cx="5030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can we …?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2362200"/>
            <a:ext cx="26638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/>
              <a:t>buy snacks</a:t>
            </a:r>
            <a:endParaRPr lang="en-US" sz="4000" b="1"/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1651050"/>
            <a:ext cx="8351838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excited 与 exciting 的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区别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在句子中都可以用作定语或表语，但它们的意思和在句中的用法有差异。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excited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意为兴奋的，一般修饰人；而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exciting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意为令人感到兴奋的，一般修饰物。例如：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Was it an exciting match?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excited about going to Beijing?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2209" y="677887"/>
            <a:ext cx="2209800" cy="64135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知识链接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68846" y="908720"/>
            <a:ext cx="896448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类似词语有： 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interested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/ interesting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感兴趣的／有趣的 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moved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/ moving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感动的／令人感动的 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surprised</a:t>
            </a:r>
            <a:r>
              <a:rPr lang="zh-CN" alt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／</a:t>
            </a:r>
            <a:r>
              <a:rPr 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surprising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感到惊奇的／使人惊奇的 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pleased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/ pleasing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高兴的／令人高兴的 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bored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/ boring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厌烦的／令人厌烦的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tired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／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tiring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厌倦的／令人厌倦的 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amazed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／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amazing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惊奇的／令人惊奇的 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frightened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/ frightening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受惊恐的／令人惊恐的 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puzzled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/ puzzling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迷惑的／令人迷惑的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152400" y="381000"/>
            <a:ext cx="8229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 Read the conversation and answer the  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questions below.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95536" y="1981200"/>
            <a:ext cx="8077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Learning strategy: Using suitable language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culture of a nation is in its language. It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is not enough to only know correct grammar.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It is also very important to know how to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choose suitable language for every situation.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6324" name="Picture 7" descr="la8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066800"/>
            <a:ext cx="720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52400" y="304800"/>
            <a:ext cx="8305800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Fun Times Park — Always a Fun Time!</a:t>
            </a:r>
            <a:endParaRPr lang="en-US" sz="3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i="1" dirty="0">
                <a:latin typeface="Times New Roman" panose="02020603050405020304" pitchFamily="18" charset="0"/>
              </a:rPr>
              <a:t>               [Alice and He Wei are in Space World.]</a:t>
            </a:r>
            <a:endParaRPr lang="en-US" sz="3200" b="1" i="1" dirty="0">
              <a:latin typeface="Times New Roman" panose="02020603050405020304" pitchFamily="18" charset="0"/>
            </a:endParaRP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Alice: I wonder where we should go next.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He Wei: How about that new ride over there?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Alice: Well ... it looks scary.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He Wei: Come on! I promise it’ll be exciting!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If you’re afraid, just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shout 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sz="3200" b="1" dirty="0">
                <a:latin typeface="Times New Roman" panose="02020603050405020304" pitchFamily="18" charset="0"/>
              </a:rPr>
              <a:t>or hold my hand.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57347" name="Picture 3" descr="3a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77000" y="4648200"/>
            <a:ext cx="2667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52400" y="533400"/>
            <a:ext cx="89916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         [</a:t>
            </a:r>
            <a:r>
              <a:rPr lang="en-US" sz="3200" b="1" i="1">
                <a:latin typeface="Times New Roman" panose="02020603050405020304" pitchFamily="18" charset="0"/>
              </a:rPr>
              <a:t>After the ride…</a:t>
            </a:r>
            <a:r>
              <a:rPr lang="en-US" sz="3200" b="1">
                <a:latin typeface="Times New Roman" panose="02020603050405020304" pitchFamily="18" charset="0"/>
              </a:rPr>
              <a:t>]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Alice: You were right! That was fun! I was 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         scared at first, but shouting </a:t>
            </a: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did </a:t>
            </a:r>
            <a:r>
              <a:rPr lang="en-US" sz="3200" b="1">
                <a:latin typeface="Times New Roman" panose="02020603050405020304" pitchFamily="18" charset="0"/>
              </a:rPr>
              <a:t>help.</a:t>
            </a:r>
            <a:endParaRPr lang="en-US" sz="32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He Wei: See, that wasn’t so bad, right? You 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         </a:t>
            </a: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never</a:t>
            </a:r>
            <a:r>
              <a:rPr lang="en-US" sz="3200" b="1">
                <a:latin typeface="Times New Roman" panose="02020603050405020304" pitchFamily="18" charset="0"/>
              </a:rPr>
              <a:t> know </a:t>
            </a: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until </a:t>
            </a:r>
            <a:r>
              <a:rPr lang="en-US" sz="3200" b="1">
                <a:latin typeface="Times New Roman" panose="02020603050405020304" pitchFamily="18" charset="0"/>
              </a:rPr>
              <a:t>you try something.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Alice: Yes, I’m so glad I tried it.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He Wei: Do you want to go to Water World now?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Alice: Sure, but I’m getting hungry. Do you  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         know where we can get some good food  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         quickly?</a:t>
            </a:r>
            <a:endParaRPr lang="en-US" sz="3200" b="1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He Wei: Of course! I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suggest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</a:rPr>
              <a:t>Water City Restaurant</a:t>
            </a:r>
            <a:r>
              <a:rPr lang="en-US" sz="3200" b="1" dirty="0">
                <a:latin typeface="Times New Roman" panose="02020603050405020304" pitchFamily="18" charset="0"/>
              </a:rPr>
              <a:t>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in Water World. It serves delicious food.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Alice: Great! Let’s go!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i="1" dirty="0">
                <a:latin typeface="Times New Roman" panose="02020603050405020304" pitchFamily="18" charset="0"/>
              </a:rPr>
              <a:t>               </a:t>
            </a:r>
            <a:r>
              <a:rPr lang="en-US" sz="3200" b="1" dirty="0">
                <a:latin typeface="Times New Roman" panose="02020603050405020304" pitchFamily="18" charset="0"/>
              </a:rPr>
              <a:t>[</a:t>
            </a:r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On their way to</a:t>
            </a:r>
            <a:r>
              <a:rPr lang="en-US" sz="3200" b="1" i="1" dirty="0">
                <a:latin typeface="Times New Roman" panose="02020603050405020304" pitchFamily="18" charset="0"/>
              </a:rPr>
              <a:t> Water City Restaurant,  </a:t>
            </a:r>
            <a:endParaRPr lang="en-US" sz="3200" b="1" i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i="1" dirty="0">
                <a:latin typeface="Times New Roman" panose="02020603050405020304" pitchFamily="18" charset="0"/>
              </a:rPr>
              <a:t>               Alice and He Wei pass by </a:t>
            </a:r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Uncle Bob’s</a:t>
            </a:r>
            <a:r>
              <a:rPr lang="en-US" sz="3200" b="1" i="1" dirty="0">
                <a:latin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</a:rPr>
              <a:t>]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Alice: Look! This restaurant looks interesting.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The sign says a rock band plays here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every evening.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52400" y="548680"/>
            <a:ext cx="89916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He Wei: Why don’t we come back here for dinner          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 later. Let’s ask what time the band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 starts playing.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[</a:t>
            </a:r>
            <a:r>
              <a:rPr lang="en-US" sz="3200" b="1" i="1" dirty="0">
                <a:latin typeface="Times New Roman" panose="02020603050405020304" pitchFamily="18" charset="0"/>
              </a:rPr>
              <a:t>Alice and He Wei walk up to a staff  </a:t>
            </a:r>
            <a:endParaRPr lang="en-US" sz="3200" b="1" i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i="1" dirty="0">
                <a:latin typeface="Times New Roman" panose="02020603050405020304" pitchFamily="18" charset="0"/>
              </a:rPr>
              <a:t>                person at the door.</a:t>
            </a:r>
            <a:r>
              <a:rPr lang="en-US" sz="3200" b="1" dirty="0">
                <a:latin typeface="Times New Roman" panose="02020603050405020304" pitchFamily="18" charset="0"/>
              </a:rPr>
              <a:t>]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He Wei: Excuse me, could you tell us when the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band starts playing this evening?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Staff: Eight o’clock. The restaurant is  always 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    busy, so come a little earlier to get a table.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He Wei: OK. Thank you!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1.Why did Alice not want to go on the new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ride? How did she feel after the ride?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Because it looked pretty scary. She felt glad after the ride.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AutoNum type="arabicPeriod" startAt="2"/>
            </a:pPr>
            <a:r>
              <a:rPr lang="en-US" sz="3200" b="1" dirty="0">
                <a:latin typeface="Times New Roman" panose="02020603050405020304" pitchFamily="18" charset="0"/>
              </a:rPr>
              <a:t>What is special about Uncle Bob’s restaurant? Should Alice and He Wei get there early for dinner? Why?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rock band seems to play there every evening. Yes, they should. Because it’s always busy.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ChangeArrowheads="1"/>
          </p:cNvSpPr>
          <p:nvPr/>
        </p:nvSpPr>
        <p:spPr bwMode="auto">
          <a:xfrm>
            <a:off x="152400" y="381000"/>
            <a:ext cx="8991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3b Underline the questions or statements in  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 conversation that ask for information.  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Rewrite them in a different way.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1000" y="2133600"/>
            <a:ext cx="8534400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e.g. I wonder where we should go next.</a:t>
            </a:r>
            <a:endParaRPr lang="en-US" sz="32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     Could you tell me where we could go next?</a:t>
            </a:r>
            <a:endParaRPr lang="en-US" sz="32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 you want to go to Water World now?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—Would you like to go to Water World now?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Do you know where we can get some good food quickly?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— I wonder where we can get some good food quickly.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28600" y="980728"/>
            <a:ext cx="87630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Excuse me, could you tell us when the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band starts playing this evening?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— Excuse me, do you know when the band starts playing this evening?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533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       buy some stamps </a:t>
            </a:r>
            <a:endParaRPr lang="en-US" sz="4000" b="1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   and post a letter</a:t>
            </a:r>
            <a:endParaRPr lang="en-US" sz="4000" b="1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8195" name="Picture 5" descr="5925b003020013ta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990600"/>
            <a:ext cx="23431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741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 can we …?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791200" y="5410200"/>
            <a:ext cx="2663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40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post office</a:t>
            </a:r>
            <a:endParaRPr lang="en-US" sz="3600" b="1">
              <a:solidFill>
                <a:srgbClr val="0409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198" name="Picture 6" descr="272041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124200"/>
            <a:ext cx="44196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7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57200" y="1143000"/>
            <a:ext cx="8382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1. If you’re afraid, just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shout</a:t>
            </a:r>
            <a:r>
              <a:rPr lang="en-US" sz="3200" b="1" dirty="0">
                <a:latin typeface="Times New Roman" panose="02020603050405020304" pitchFamily="18" charset="0"/>
              </a:rPr>
              <a:t> or hold my hand.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 smtClean="0">
                <a:latin typeface="Times New Roman" panose="02020603050405020304" pitchFamily="18" charset="0"/>
              </a:rPr>
              <a:t>如</a:t>
            </a:r>
            <a:r>
              <a:rPr lang="zh-CN" altLang="en-US" sz="3200" b="1" dirty="0">
                <a:latin typeface="Times New Roman" panose="02020603050405020304" pitchFamily="18" charset="0"/>
              </a:rPr>
              <a:t>果你害怕，就喊出来或抓着我的手。 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　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shout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作动词，意为“呼喊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;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呼叫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；大声说”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常</a:t>
            </a:r>
            <a:r>
              <a:rPr lang="en-US" sz="3200" b="1" dirty="0" err="1">
                <a:latin typeface="Times New Roman" panose="02020603050405020304" pitchFamily="18" charset="0"/>
              </a:rPr>
              <a:t>用短语</a:t>
            </a:r>
            <a:r>
              <a:rPr lang="zh-CN" altLang="en-US" sz="3200" b="1" dirty="0">
                <a:latin typeface="Times New Roman" panose="02020603050405020304" pitchFamily="18" charset="0"/>
              </a:rPr>
              <a:t>：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(l)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shout at sb. </a:t>
            </a:r>
            <a:r>
              <a:rPr lang="en-US" sz="3200" b="1" dirty="0" err="1">
                <a:latin typeface="Times New Roman" panose="02020603050405020304" pitchFamily="18" charset="0"/>
              </a:rPr>
              <a:t>意为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冲某人大声叫嚷”，</a:t>
            </a:r>
            <a:r>
              <a:rPr lang="zh-CN" altLang="en-US" sz="3200" b="1" dirty="0">
                <a:latin typeface="Times New Roman" panose="02020603050405020304" pitchFamily="18" charset="0"/>
              </a:rPr>
              <a:t>含有 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 批评、指责</a:t>
            </a:r>
            <a:r>
              <a:rPr lang="zh-CN" altLang="en-US" sz="3200" b="1" dirty="0">
                <a:latin typeface="Times New Roman" panose="02020603050405020304" pitchFamily="18" charset="0"/>
              </a:rPr>
              <a:t>的意思。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Don t shout at your parents.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别对你父母大声叫嚷。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524000" y="304800"/>
            <a:ext cx="547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Language Points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81000" y="908720"/>
            <a:ext cx="8458200" cy="45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(2) shout to sb.</a:t>
            </a:r>
            <a:r>
              <a:rPr lang="zh-TW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意为“对某人大声叫喊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”,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没有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批评、指责的意思。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He shouted to the girl and warned her of the danger.  </a:t>
            </a:r>
            <a:r>
              <a:rPr lang="zh-TW" altLang="en-US" sz="2800" b="1" dirty="0">
                <a:latin typeface="Times New Roman" panose="02020603050405020304" pitchFamily="18" charset="0"/>
              </a:rPr>
              <a:t>他冲那个女孩大喊，警告她有危险。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(3) shout out</a:t>
            </a:r>
            <a:r>
              <a:rPr lang="zh-TW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意为“喊出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; </a:t>
            </a:r>
            <a:r>
              <a:rPr lang="zh-TW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突然呼喊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”。	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Only a few people are brave enough to shout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out her name.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TW" altLang="en-US" sz="2800" b="1" dirty="0">
                <a:latin typeface="Times New Roman" panose="02020603050405020304" pitchFamily="18" charset="0"/>
              </a:rPr>
              <a:t>只有少</a:t>
            </a:r>
            <a:r>
              <a:rPr lang="zh-CN" altLang="en-US" sz="2800" b="1" dirty="0">
                <a:latin typeface="Times New Roman" panose="02020603050405020304" pitchFamily="18" charset="0"/>
              </a:rPr>
              <a:t>数</a:t>
            </a:r>
            <a:r>
              <a:rPr lang="zh-TW" altLang="en-US" sz="2800" b="1" dirty="0">
                <a:latin typeface="Times New Roman" panose="02020603050405020304" pitchFamily="18" charset="0"/>
              </a:rPr>
              <a:t>人</a:t>
            </a:r>
            <a:r>
              <a:rPr lang="zh-CN" altLang="en-US" sz="2800" b="1" dirty="0">
                <a:latin typeface="Times New Roman" panose="02020603050405020304" pitchFamily="18" charset="0"/>
              </a:rPr>
              <a:t>有勇气</a:t>
            </a:r>
            <a:r>
              <a:rPr lang="zh-TW" altLang="en-US" sz="2800" b="1" dirty="0">
                <a:latin typeface="Times New Roman" panose="02020603050405020304" pitchFamily="18" charset="0"/>
              </a:rPr>
              <a:t>喊她的名字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52400" y="620688"/>
            <a:ext cx="8839200" cy="5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2. I was scared at first, but shouting 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did </a:t>
            </a:r>
            <a:r>
              <a:rPr lang="en-US" sz="2800" b="1" dirty="0">
                <a:latin typeface="Times New Roman" panose="02020603050405020304" pitchFamily="18" charset="0"/>
              </a:rPr>
              <a:t>help. 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</a:t>
            </a:r>
            <a:r>
              <a:rPr lang="zh-CN" altLang="en-US" sz="2800" b="1" dirty="0">
                <a:latin typeface="Times New Roman" panose="02020603050405020304" pitchFamily="18" charset="0"/>
              </a:rPr>
              <a:t>起初我很害怕，但喊出来确实有用。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did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此处用作助动词，在句中起强调作用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用来表达说话者的一种强烈的感情。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did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要重读，后接动词原形，意为“确实：务必；一定；的确”等。 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do </a:t>
            </a:r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随主语人称、数和句子的时态的变化而变化。</a:t>
            </a:r>
            <a:endParaRPr lang="zh-CN" altLang="en-US" sz="2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He does come from America. </a:t>
            </a:r>
            <a:r>
              <a:rPr lang="zh-CN" altLang="en-US" sz="2800" b="1" dirty="0">
                <a:latin typeface="Times New Roman" panose="02020603050405020304" pitchFamily="18" charset="0"/>
              </a:rPr>
              <a:t>他的确来自美国。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I did make a phone call to you yesterday.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</a:rPr>
              <a:t>昨天我确实给你打了电话。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</a:rPr>
              <a:t>Please do be quiet for a moment. 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</a:rPr>
              <a:t>请务必安静一会儿。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04800" y="476672"/>
            <a:ext cx="86106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3. I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suggest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</a:rPr>
              <a:t>Water City Restaurant</a:t>
            </a:r>
            <a:r>
              <a:rPr lang="en-US" sz="3200" b="1" dirty="0">
                <a:latin typeface="Times New Roman" panose="02020603050405020304" pitchFamily="18" charset="0"/>
              </a:rPr>
              <a:t> in Water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World.  </a:t>
            </a:r>
            <a:r>
              <a:rPr lang="zh-CN" altLang="en-US" sz="3200" b="1" dirty="0">
                <a:latin typeface="Times New Roman" panose="02020603050405020304" pitchFamily="18" charset="0"/>
              </a:rPr>
              <a:t>我推荐水上世界的水城餐馆。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suggest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作及物动同，意为“建议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提议”，其 名词形式为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suggestion (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建议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提议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。</a:t>
            </a:r>
            <a:r>
              <a:rPr lang="zh-CN" altLang="en-US" sz="2800" b="1" dirty="0">
                <a:latin typeface="Times New Roman" panose="02020603050405020304" pitchFamily="18" charset="0"/>
              </a:rPr>
              <a:t>其用法如下：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(l) suggest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sth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意为“建议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提议某事”。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► </a:t>
            </a:r>
            <a:r>
              <a:rPr lang="en-US" sz="3200" b="1" dirty="0">
                <a:latin typeface="Times New Roman" panose="02020603050405020304" pitchFamily="18" charset="0"/>
              </a:rPr>
              <a:t>He suggested a two-day-long stay in Beijing on 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the way home.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</a:rPr>
              <a:t>他建议回家时在北京停留两天。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28600" y="692696"/>
            <a:ext cx="8686800" cy="488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(2) suggest doing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sth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意为“建议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提议做 某事”</a:t>
            </a: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►</a:t>
            </a:r>
            <a:r>
              <a:rPr lang="en-US" sz="2800" b="1" dirty="0">
                <a:latin typeface="Times New Roman" panose="02020603050405020304" pitchFamily="18" charset="0"/>
              </a:rPr>
              <a:t>My father suggested calling for a doctor at once.  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</a:rPr>
              <a:t>我父亲建议马上请个医生。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(3)suggest-that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引导的宾语从句。此时宾 语从句 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要用虚拟语气，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即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should + 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动词原形，其中  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 should</a:t>
            </a:r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可省略。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► </a:t>
            </a:r>
            <a:r>
              <a:rPr lang="en-US" sz="2800" b="1" dirty="0">
                <a:latin typeface="Times New Roman" panose="02020603050405020304" pitchFamily="18" charset="0"/>
              </a:rPr>
              <a:t>The teacher suggested that we (should) speak 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   as much English as possible in class.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老师建议我们在课堂上尽可能多地 说英语。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23528" y="1628800"/>
            <a:ext cx="860444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表示“建议某人做某事”</a:t>
            </a:r>
            <a:r>
              <a:rPr lang="zh-TW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不能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用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suggest sb. to do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sth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., 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但可以用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advise sb. to do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sth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  <a:r>
              <a:rPr lang="zh-TW" altLang="en-US" sz="3200" b="1" dirty="0">
                <a:latin typeface="Times New Roman" panose="02020603050405020304" pitchFamily="18" charset="0"/>
              </a:rPr>
              <a:t> </a:t>
            </a:r>
            <a:endParaRPr lang="zh-TW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TW" altLang="en-US" sz="3200" b="1" dirty="0">
                <a:latin typeface="Times New Roman" panose="02020603050405020304" pitchFamily="18" charset="0"/>
              </a:rPr>
              <a:t>译</a:t>
            </a:r>
            <a:r>
              <a:rPr lang="en-US" sz="3200" b="1" dirty="0">
                <a:latin typeface="Times New Roman" panose="02020603050405020304" pitchFamily="18" charset="0"/>
              </a:rPr>
              <a:t>:</a:t>
            </a:r>
            <a:r>
              <a:rPr lang="zh-TW" altLang="en-US" sz="3200" b="1" dirty="0">
                <a:latin typeface="Times New Roman" panose="02020603050405020304" pitchFamily="18" charset="0"/>
              </a:rPr>
              <a:t>他建议我听古典音乐。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误</a:t>
            </a:r>
            <a:r>
              <a:rPr lang="zh-TW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：</a:t>
            </a:r>
            <a:r>
              <a:rPr lang="en-US" sz="3200" b="1" dirty="0">
                <a:latin typeface="Times New Roman" panose="02020603050405020304" pitchFamily="18" charset="0"/>
              </a:rPr>
              <a:t>He suggested me to listen to classical </a:t>
            </a:r>
            <a:r>
              <a:rPr lang="en-US" sz="3200" b="1" dirty="0" smtClean="0">
                <a:latin typeface="Times New Roman" panose="02020603050405020304" pitchFamily="18" charset="0"/>
              </a:rPr>
              <a:t>music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TW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正：</a:t>
            </a:r>
            <a:r>
              <a:rPr lang="en-US" sz="3200" b="1" dirty="0">
                <a:latin typeface="Times New Roman" panose="02020603050405020304" pitchFamily="18" charset="0"/>
              </a:rPr>
              <a:t>He advised me to listen to </a:t>
            </a:r>
            <a:r>
              <a:rPr lang="en-US" sz="3200" b="1" dirty="0" smtClean="0">
                <a:latin typeface="Times New Roman" panose="02020603050405020304" pitchFamily="18" charset="0"/>
              </a:rPr>
              <a:t>classical music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69635" name="WordArt 3" descr="白色大理石"/>
          <p:cNvSpPr>
            <a:spLocks noChangeArrowheads="1" noChangeShapeType="1"/>
          </p:cNvSpPr>
          <p:nvPr/>
        </p:nvSpPr>
        <p:spPr bwMode="auto">
          <a:xfrm>
            <a:off x="457200" y="685800"/>
            <a:ext cx="1514475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4000" b="1">
                <a:ln w="9525"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注意：</a:t>
            </a:r>
            <a:endParaRPr lang="zh-CN" altLang="en-US" sz="4000" b="1">
              <a:ln w="9525">
                <a:round/>
              </a:ln>
              <a:blipFill dpi="0" rotWithShape="0">
                <a:blip r:embed="rId1"/>
                <a:srcRect/>
                <a:tile tx="0" ty="0" sx="100000" sy="100000" flip="none" algn="tl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95114" y="838200"/>
            <a:ext cx="8382000" cy="484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4. On their way to</a:t>
            </a:r>
            <a:r>
              <a:rPr lang="en-US" sz="2800" b="1" dirty="0">
                <a:latin typeface="Times New Roman" panose="02020603050405020304" pitchFamily="18" charset="0"/>
              </a:rPr>
              <a:t> Water City Restaurant,  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    Alice and He Wei pass by 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Uncle Bob’s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</a:rPr>
              <a:t>在他们去水城餐馆的路上，爱丽丝和何伟路 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 过鲍勃叔叔的参观。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(l) on one’s way to ...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意为“在某人去 的路上”。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►I met an old classmate of mine on my way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</a:rPr>
              <a:t>to  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   work.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</a:rPr>
              <a:t>在去上班的路上，我遇到了一位老同学。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838200" y="228600"/>
            <a:ext cx="7467600" cy="572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由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way</a:t>
            </a:r>
            <a:r>
              <a:rPr lang="zh-C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构成的其他短语：</a:t>
            </a:r>
            <a:endParaRPr lang="zh-CN" altLang="en-US" sz="32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6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by the way</a:t>
            </a:r>
            <a:r>
              <a:rPr lang="zh-CN" altLang="en-US" sz="3200" b="1" dirty="0">
                <a:latin typeface="Times New Roman" panose="02020603050405020304" pitchFamily="18" charset="0"/>
              </a:rPr>
              <a:t>顺便问</a:t>
            </a:r>
            <a:r>
              <a:rPr lang="en-US" sz="3200" b="1" dirty="0">
                <a:latin typeface="Times New Roman" panose="02020603050405020304" pitchFamily="18" charset="0"/>
              </a:rPr>
              <a:t>/</a:t>
            </a:r>
            <a:r>
              <a:rPr lang="zh-CN" altLang="en-US" sz="3200" b="1" dirty="0">
                <a:latin typeface="Times New Roman" panose="02020603050405020304" pitchFamily="18" charset="0"/>
              </a:rPr>
              <a:t>提一下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6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in a way</a:t>
            </a:r>
            <a:r>
              <a:rPr lang="zh-CN" altLang="en-US" sz="3200" b="1" dirty="0">
                <a:latin typeface="Times New Roman" panose="02020603050405020304" pitchFamily="18" charset="0"/>
              </a:rPr>
              <a:t>在某种程度上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6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in the way</a:t>
            </a:r>
            <a:r>
              <a:rPr lang="zh-CN" altLang="en-US" sz="3200" b="1" dirty="0">
                <a:latin typeface="Times New Roman" panose="02020603050405020304" pitchFamily="18" charset="0"/>
              </a:rPr>
              <a:t>妨碍</a:t>
            </a:r>
            <a:r>
              <a:rPr lang="en-US" sz="3200" b="1" dirty="0">
                <a:latin typeface="Times New Roman" panose="02020603050405020304" pitchFamily="18" charset="0"/>
              </a:rPr>
              <a:t>;</a:t>
            </a:r>
            <a:r>
              <a:rPr lang="zh-CN" altLang="en-US" sz="3200" b="1" dirty="0">
                <a:latin typeface="Times New Roman" panose="02020603050405020304" pitchFamily="18" charset="0"/>
              </a:rPr>
              <a:t>挡道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6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in this way</a:t>
            </a:r>
            <a:r>
              <a:rPr lang="zh-CN" altLang="en-US" sz="3200" b="1" dirty="0">
                <a:latin typeface="Times New Roman" panose="02020603050405020304" pitchFamily="18" charset="0"/>
              </a:rPr>
              <a:t>这样</a:t>
            </a:r>
            <a:r>
              <a:rPr lang="en-US" sz="3200" b="1" dirty="0">
                <a:latin typeface="Times New Roman" panose="02020603050405020304" pitchFamily="18" charset="0"/>
              </a:rPr>
              <a:t>;</a:t>
            </a:r>
            <a:r>
              <a:rPr lang="zh-CN" altLang="en-US" sz="3200" b="1" dirty="0">
                <a:latin typeface="Times New Roman" panose="02020603050405020304" pitchFamily="18" charset="0"/>
              </a:rPr>
              <a:t>通过这种方法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6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lose one’s way </a:t>
            </a:r>
            <a:r>
              <a:rPr lang="zh-CN" altLang="en-US" sz="3200" b="1" dirty="0">
                <a:latin typeface="Times New Roman" panose="02020603050405020304" pitchFamily="18" charset="0"/>
              </a:rPr>
              <a:t>迷路 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6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get out of the way of </a:t>
            </a:r>
            <a:r>
              <a:rPr lang="en-US" sz="3200" b="1" dirty="0" err="1">
                <a:latin typeface="Times New Roman" panose="02020603050405020304" pitchFamily="18" charset="0"/>
              </a:rPr>
              <a:t>sth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  <a:r>
              <a:rPr lang="zh-CN" altLang="en-US" sz="3200" b="1" dirty="0">
                <a:latin typeface="Times New Roman" panose="02020603050405020304" pitchFamily="18" charset="0"/>
              </a:rPr>
              <a:t>丢掉</a:t>
            </a:r>
            <a:r>
              <a:rPr lang="en-US" sz="3200" b="1" dirty="0">
                <a:latin typeface="Times New Roman" panose="02020603050405020304" pitchFamily="18" charset="0"/>
              </a:rPr>
              <a:t>......</a:t>
            </a:r>
            <a:r>
              <a:rPr lang="zh-CN" altLang="en-US" sz="3200" b="1" dirty="0">
                <a:latin typeface="Times New Roman" panose="02020603050405020304" pitchFamily="18" charset="0"/>
              </a:rPr>
              <a:t>的习惯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08012" y="908720"/>
            <a:ext cx="8915400" cy="469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(2) Uncle Bob‘s </a:t>
            </a:r>
            <a:r>
              <a:rPr lang="zh-TW" altLang="en-US" sz="2800" b="1" dirty="0">
                <a:latin typeface="Times New Roman" panose="02020603050405020304" pitchFamily="18" charset="0"/>
              </a:rPr>
              <a:t>相与于 </a:t>
            </a:r>
            <a:r>
              <a:rPr lang="en-US" sz="2800" b="1" dirty="0">
                <a:latin typeface="Times New Roman" panose="02020603050405020304" pitchFamily="18" charset="0"/>
              </a:rPr>
              <a:t>Uncle Bob’s restaurant</a:t>
            </a:r>
            <a:r>
              <a:rPr lang="zh-CN" altLang="en-US" sz="2800" b="1" dirty="0">
                <a:latin typeface="Times New Roman" panose="02020603050405020304" pitchFamily="18" charset="0"/>
              </a:rPr>
              <a:t>。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当名词所有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格限定的是表示住宅、诊所、商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店等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的名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词时，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该名词通常省略。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He is going to his aunt’s (house ) this weekend!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</a:rPr>
              <a:t>这个周</a:t>
            </a:r>
            <a:r>
              <a:rPr lang="zh-TW" altLang="en-US" sz="2800" b="1" dirty="0">
                <a:latin typeface="Times New Roman" panose="02020603050405020304" pitchFamily="18" charset="0"/>
              </a:rPr>
              <a:t>末他打算去他姑姑家。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They‘re at the doctor’s (office).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他们在诊所。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He is cutting hair at the barber's (shop).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</a:rPr>
              <a:t>他正在理发店</a:t>
            </a:r>
            <a:r>
              <a:rPr lang="zh-TW" altLang="en-US" sz="2800" b="1" dirty="0">
                <a:latin typeface="Times New Roman" panose="02020603050405020304" pitchFamily="18" charset="0"/>
              </a:rPr>
              <a:t>理发。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2"/>
          <p:cNvSpPr>
            <a:spLocks noChangeArrowheads="1" noChangeShapeType="1"/>
          </p:cNvSpPr>
          <p:nvPr/>
        </p:nvSpPr>
        <p:spPr bwMode="auto">
          <a:xfrm>
            <a:off x="2133600" y="685800"/>
            <a:ext cx="381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's</a:t>
            </a:r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所有格省略名词的情况：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3731" name="WordArt 3" descr="白色大理石"/>
          <p:cNvSpPr>
            <a:spLocks noChangeArrowheads="1" noChangeShapeType="1"/>
          </p:cNvSpPr>
          <p:nvPr/>
        </p:nvSpPr>
        <p:spPr bwMode="auto">
          <a:xfrm>
            <a:off x="228600" y="762000"/>
            <a:ext cx="1514475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4000" b="1">
                <a:ln w="9525"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拓展：</a:t>
            </a:r>
            <a:endParaRPr lang="zh-CN" altLang="en-US" sz="4000" b="1">
              <a:ln w="9525">
                <a:round/>
              </a:ln>
              <a:blipFill dpi="0" rotWithShape="0">
                <a:blip r:embed="rId1"/>
                <a:srcRect/>
                <a:tile tx="0" ty="0" sx="100000" sy="100000" flip="none" algn="tl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95536" y="1916832"/>
            <a:ext cx="8568952" cy="314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①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所有格所修饰的名词如果前面已出现 过，就可以省略。</a:t>
            </a:r>
            <a:endParaRPr lang="zh-TW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This is Jim’s room and that is Tom's.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z="2800" b="1" dirty="0">
                <a:latin typeface="Times New Roman" panose="02020603050405020304" pitchFamily="18" charset="0"/>
              </a:rPr>
              <a:t>这是吉姆的房间，那是汤姆的房间。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②在双重所有格结构中，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’s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所有格后面的名词省略。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a photo of my brother’s </a:t>
            </a:r>
            <a:r>
              <a:rPr lang="zh-TW" altLang="en-US" sz="2800" b="1" dirty="0">
                <a:latin typeface="Times New Roman" panose="02020603050405020304" pitchFamily="18" charset="0"/>
              </a:rPr>
              <a:t>我弟弟的一张照片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304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rest and drink coffee have dinner</a:t>
            </a:r>
            <a:endParaRPr lang="en-US" sz="4000" b="1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00063" y="571500"/>
            <a:ext cx="741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 can we …?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200" y="2438400"/>
            <a:ext cx="88931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please tell me where we can …?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3400" y="4724400"/>
            <a:ext cx="3321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400" b="1">
                <a:solidFill>
                  <a:srgbClr val="040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restaurant</a:t>
            </a:r>
            <a:endParaRPr lang="en-US" sz="4400" b="1">
              <a:solidFill>
                <a:srgbClr val="0409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222" name="Picture 6" descr="1353230RN9150-2N3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14800" y="3352800"/>
            <a:ext cx="460851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1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445046" y="563562"/>
            <a:ext cx="2582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I. </a:t>
            </a: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单项选择。</a:t>
            </a:r>
            <a:endParaRPr lang="zh-CN" altLang="en-US" sz="3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457200" y="1143000"/>
            <a:ext cx="8305800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1. (2013 •</a:t>
            </a:r>
            <a:r>
              <a:rPr lang="zh-TW" altLang="en-US" sz="3200" b="1" dirty="0">
                <a:latin typeface="Times New Roman" panose="02020603050405020304" pitchFamily="18" charset="0"/>
              </a:rPr>
              <a:t>成都</a:t>
            </a:r>
            <a:r>
              <a:rPr lang="en-US" sz="3200" b="1" dirty="0">
                <a:latin typeface="Times New Roman" panose="02020603050405020304" pitchFamily="18" charset="0"/>
              </a:rPr>
              <a:t>)There is a ______ near our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school. We often buy books there.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A. bank	B. restaurant	C. bookstore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2. (2013 •</a:t>
            </a:r>
            <a:r>
              <a:rPr lang="zh-TW" altLang="en-US" sz="3200" b="1" dirty="0">
                <a:latin typeface="Times New Roman" panose="02020603050405020304" pitchFamily="18" charset="0"/>
              </a:rPr>
              <a:t>荷泽）</a:t>
            </a:r>
            <a:r>
              <a:rPr lang="en-US" sz="3200" b="1" dirty="0">
                <a:latin typeface="Times New Roman" panose="02020603050405020304" pitchFamily="18" charset="0"/>
              </a:rPr>
              <a:t>Traveling around big cities by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taxi can cost a lot of money</a:t>
            </a:r>
            <a:r>
              <a:rPr lang="zh-CN" altLang="en-US" sz="3200" b="1" dirty="0">
                <a:latin typeface="Times New Roman" panose="02020603050405020304" pitchFamily="18" charset="0"/>
              </a:rPr>
              <a:t>，</a:t>
            </a:r>
            <a:r>
              <a:rPr lang="en-US" sz="3200" b="1" dirty="0">
                <a:latin typeface="Times New Roman" panose="02020603050405020304" pitchFamily="18" charset="0"/>
              </a:rPr>
              <a:t>but it’s usually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_____ to take the underground train to most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places.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A. amazing	          B. expensive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C. convenient	 D. exciting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5257800" y="12192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219200" y="41148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28600" y="457200"/>
            <a:ext cx="868680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3. (2013 •</a:t>
            </a:r>
            <a:r>
              <a:rPr lang="zh-TW" altLang="en-US" sz="3200" b="1" dirty="0">
                <a:latin typeface="Times New Roman" panose="02020603050405020304" pitchFamily="18" charset="0"/>
              </a:rPr>
              <a:t>长沙</a:t>
            </a:r>
            <a:r>
              <a:rPr lang="en-US" sz="3200" b="1" dirty="0">
                <a:latin typeface="Times New Roman" panose="02020603050405020304" pitchFamily="18" charset="0"/>
              </a:rPr>
              <a:t>) —It’s too late. I have to go now.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—Oh, it's raining outside. Don’t leave ____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	it stops.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      A. since	   B. until	   C. while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4. (2013•</a:t>
            </a:r>
            <a:r>
              <a:rPr lang="zh-TW" altLang="en-US" sz="3200" b="1" dirty="0">
                <a:latin typeface="Times New Roman" panose="02020603050405020304" pitchFamily="18" charset="0"/>
              </a:rPr>
              <a:t>襄阳</a:t>
            </a:r>
            <a:r>
              <a:rPr lang="zh-CN" altLang="en-US" sz="3200" b="1" dirty="0">
                <a:latin typeface="Times New Roman" panose="02020603050405020304" pitchFamily="18" charset="0"/>
              </a:rPr>
              <a:t>）</a:t>
            </a:r>
            <a:r>
              <a:rPr lang="en-US" sz="3200" b="1" dirty="0">
                <a:latin typeface="Times New Roman" panose="02020603050405020304" pitchFamily="18" charset="0"/>
              </a:rPr>
              <a:t>— What do you often do _____	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classes to relax yourselves?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—We often do eye exercises, listen to music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 or do some running around the school.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A. in	                  B. among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C. between	D. through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7620000" y="1066800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7620000" y="27432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81000" y="609600"/>
            <a:ext cx="8382000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5.(2013•</a:t>
            </a:r>
            <a:r>
              <a:rPr lang="zh-TW" altLang="en-US" sz="3200" b="1">
                <a:latin typeface="Times New Roman" panose="02020603050405020304" pitchFamily="18" charset="0"/>
              </a:rPr>
              <a:t>内江</a:t>
            </a:r>
            <a:r>
              <a:rPr lang="en-US" sz="3200" b="1">
                <a:latin typeface="Times New Roman" panose="02020603050405020304" pitchFamily="18" charset="0"/>
              </a:rPr>
              <a:t>) The old man is a good swimmer, 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and even now he often swims ____	Tuojiang 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River after supper.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A. over      B. through       C. to     D. across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6. He ____ half a year learning how to drive.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A. cost     B. took      C. paid      D. spent 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7. There is a bank ____ the second floor.</a:t>
            </a:r>
            <a:endParaRPr lang="en-US" sz="32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A. at      B. on        C. in          D. with</a:t>
            </a:r>
            <a:endParaRPr lang="en-US" sz="3200" b="1">
              <a:latin typeface="Times New Roman" panose="02020603050405020304" pitchFamily="18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6019800" y="14478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600200" y="32766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3810000" y="4572000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587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000" b="1">
                <a:latin typeface="Times New Roman" panose="02020603050405020304" pitchFamily="18" charset="0"/>
              </a:rPr>
              <a:t>8. Could you tell me ____the library?</a:t>
            </a:r>
            <a:endParaRPr lang="en-US" sz="3000" b="1">
              <a:latin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Arial" panose="020B0604020202020204" pitchFamily="34" charset="0"/>
              <a:buAutoNum type="alphaUcPeriod"/>
            </a:pPr>
            <a:r>
              <a:rPr lang="en-US" sz="3000" b="1">
                <a:latin typeface="Times New Roman" panose="02020603050405020304" pitchFamily="18" charset="0"/>
              </a:rPr>
              <a:t> How to get to      B. how to get</a:t>
            </a:r>
            <a:endParaRPr lang="en-US" sz="3000" b="1">
              <a:latin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000" b="1">
                <a:latin typeface="Times New Roman" panose="02020603050405020304" pitchFamily="18" charset="0"/>
              </a:rPr>
              <a:t>C. how get to            D. how get</a:t>
            </a:r>
            <a:endParaRPr lang="en-US" sz="3000" b="1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000" b="1">
                <a:latin typeface="Times New Roman" panose="02020603050405020304" pitchFamily="18" charset="0"/>
              </a:rPr>
              <a:t>9. —Would you like ____ a movie with us tonight?</a:t>
            </a:r>
            <a:endParaRPr lang="en-US" sz="3000" b="1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000" b="1">
                <a:latin typeface="Times New Roman" panose="02020603050405020304" pitchFamily="18" charset="0"/>
              </a:rPr>
              <a:t>    — Sorry, I have to help my mother do some  </a:t>
            </a:r>
            <a:endParaRPr lang="en-US" sz="3000" b="1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000" b="1">
                <a:latin typeface="Times New Roman" panose="02020603050405020304" pitchFamily="18" charset="0"/>
              </a:rPr>
              <a:t>        chores.</a:t>
            </a:r>
            <a:endParaRPr lang="en-US" sz="3000" b="1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000" b="1">
                <a:latin typeface="Times New Roman" panose="02020603050405020304" pitchFamily="18" charset="0"/>
              </a:rPr>
              <a:t>     A. see    B. seeing    C. to see   D. to seeing</a:t>
            </a:r>
            <a:endParaRPr lang="en-US" sz="3000" b="1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000" b="1">
                <a:latin typeface="Times New Roman" panose="02020603050405020304" pitchFamily="18" charset="0"/>
              </a:rPr>
              <a:t>10.On my way ___ school, I go ___ a fruit shop  </a:t>
            </a:r>
            <a:endParaRPr lang="en-US" sz="3000" b="1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000" b="1">
                <a:latin typeface="Times New Roman" panose="02020603050405020304" pitchFamily="18" charset="0"/>
              </a:rPr>
              <a:t>     everyday.</a:t>
            </a:r>
            <a:endParaRPr lang="en-US" sz="3000" b="1">
              <a:latin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buFont typeface="Arial" panose="020B0604020202020204" pitchFamily="34" charset="0"/>
              <a:buAutoNum type="alphaUcPeriod"/>
            </a:pPr>
            <a:r>
              <a:rPr lang="en-US" sz="3000" b="1">
                <a:latin typeface="Times New Roman" panose="02020603050405020304" pitchFamily="18" charset="0"/>
              </a:rPr>
              <a:t>to; pass                B. to; past   </a:t>
            </a:r>
            <a:endParaRPr lang="en-US" sz="3000" b="1">
              <a:latin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000" b="1">
                <a:latin typeface="Times New Roman" panose="02020603050405020304" pitchFamily="18" charset="0"/>
              </a:rPr>
              <a:t>C. in; pass               D. of; past</a:t>
            </a:r>
            <a:endParaRPr lang="en-US" sz="3000" b="1">
              <a:latin typeface="Times New Roman" panose="02020603050405020304" pitchFamily="18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886200" y="4572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962400" y="20574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895600" y="4191000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6413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II. </a:t>
            </a: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根据句意及汉语提示完成单词。</a:t>
            </a:r>
            <a:endParaRPr lang="zh-CN" altLang="en-US" sz="3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457200" y="1143000"/>
            <a:ext cx="8305800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</a:rPr>
              <a:t>Tom sent me some beautiful _______(</a:t>
            </a:r>
            <a:r>
              <a:rPr lang="zh-CN" altLang="en-US" sz="3200" b="1" dirty="0">
                <a:latin typeface="Times New Roman" panose="02020603050405020304" pitchFamily="18" charset="0"/>
              </a:rPr>
              <a:t>邮票</a:t>
            </a:r>
            <a:r>
              <a:rPr lang="en-US" sz="3200" b="1" dirty="0">
                <a:latin typeface="Times New Roman" panose="02020603050405020304" pitchFamily="18" charset="0"/>
              </a:rPr>
              <a:t>) 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last week. I like them very much.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2. Joe never gave a ______(</a:t>
            </a:r>
            <a:r>
              <a:rPr lang="zh-CN" altLang="en-US" sz="3200" b="1" dirty="0">
                <a:latin typeface="Times New Roman" panose="02020603050405020304" pitchFamily="18" charset="0"/>
              </a:rPr>
              <a:t>直接的</a:t>
            </a:r>
            <a:r>
              <a:rPr lang="en-US" sz="3200" b="1" dirty="0">
                <a:latin typeface="Times New Roman" panose="02020603050405020304" pitchFamily="18" charset="0"/>
              </a:rPr>
              <a:t>) answer to any question of the reporters.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3. I live next to a supermarket. It’s very __________ (</a:t>
            </a:r>
            <a:r>
              <a:rPr lang="zh-CN" altLang="en-US" sz="3200" b="1" dirty="0">
                <a:latin typeface="Times New Roman" panose="02020603050405020304" pitchFamily="18" charset="0"/>
              </a:rPr>
              <a:t>方便的</a:t>
            </a:r>
            <a:r>
              <a:rPr lang="en-US" sz="3200" b="1" dirty="0">
                <a:latin typeface="Times New Roman" panose="02020603050405020304" pitchFamily="18" charset="0"/>
              </a:rPr>
              <a:t>).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4. The cinema is _______(</a:t>
            </a:r>
            <a:r>
              <a:rPr lang="zh-CN" altLang="en-US" sz="3200" b="1" dirty="0">
                <a:latin typeface="Times New Roman" panose="02020603050405020304" pitchFamily="18" charset="0"/>
              </a:rPr>
              <a:t>在</a:t>
            </a:r>
            <a:r>
              <a:rPr lang="en-US" sz="3200" b="1" dirty="0">
                <a:latin typeface="Times New Roman" panose="02020603050405020304" pitchFamily="18" charset="0"/>
              </a:rPr>
              <a:t>……</a:t>
            </a:r>
            <a:r>
              <a:rPr lang="zh-CN" altLang="en-US" sz="3200" b="1" dirty="0">
                <a:latin typeface="Times New Roman" panose="02020603050405020304" pitchFamily="18" charset="0"/>
              </a:rPr>
              <a:t>旁边</a:t>
            </a:r>
            <a:r>
              <a:rPr lang="en-US" sz="3200" b="1" dirty="0">
                <a:latin typeface="Times New Roman" panose="02020603050405020304" pitchFamily="18" charset="0"/>
              </a:rPr>
              <a:t>) our school.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5. What are your name and ________(</a:t>
            </a:r>
            <a:r>
              <a:rPr lang="zh-CN" altLang="en-US" sz="3200" b="1" dirty="0">
                <a:latin typeface="Times New Roman" panose="02020603050405020304" pitchFamily="18" charset="0"/>
              </a:rPr>
              <a:t>地址</a:t>
            </a:r>
            <a:r>
              <a:rPr lang="en-US" sz="3200" b="1" dirty="0">
                <a:latin typeface="Times New Roman" panose="02020603050405020304" pitchFamily="18" charset="0"/>
              </a:rPr>
              <a:t>)</a:t>
            </a:r>
            <a:r>
              <a:rPr lang="zh-CN" altLang="en-US" sz="3200" b="1" dirty="0">
                <a:latin typeface="Times New Roman" panose="02020603050405020304" pitchFamily="18" charset="0"/>
              </a:rPr>
              <a:t>？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5867400" y="1219200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stamps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886200" y="2286000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direct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914400" y="38862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convenient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3505200" y="4419600"/>
            <a:ext cx="1427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besides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5486400" y="5486400"/>
            <a:ext cx="1517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address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8497887" cy="537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完成句子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打扰了，请你告诉我在哪能买到字典好吗？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 _____. Could you please tell me _____ _____ _____  get a dictionary? 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你能告诉我怎样去邮局吗？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tell me _____ _____ get to the post office? 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你能告诉我在新城是否有一些好的博物馆吗？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please tell me _____ _____ _____  any good museums in Newtown?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9750" y="1628775"/>
            <a:ext cx="2160588" cy="482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Excuse me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96188" y="1628775"/>
            <a:ext cx="1296987" cy="482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where 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1188" y="2133600"/>
            <a:ext cx="1800225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I    can 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95738" y="3141663"/>
            <a:ext cx="1871662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how    to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8104" y="4733925"/>
            <a:ext cx="3024187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if   there    are</a:t>
            </a:r>
            <a:endParaRPr lang="en-US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图片 7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288" y="620713"/>
            <a:ext cx="835342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打扰了，请你告诉我在哪里能买到太阳镜好吗？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 ____. Could you please tell me ____ ____ ____ get sunglasses? 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你知道附近有餐馆吗？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____ ____ ____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restaurants around here?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请你告诉我怎样去颐和园好吗？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tell me ____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 get to the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Summer Palace? 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0825" y="1773238"/>
            <a:ext cx="2087563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Excuse me 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77050" y="1773238"/>
            <a:ext cx="1871663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where  I 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0825" y="2276475"/>
            <a:ext cx="1152525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can    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132138" y="3357563"/>
            <a:ext cx="2592387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if  there  are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013325"/>
            <a:ext cx="3024188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Could / Can you 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427538" y="5013325"/>
            <a:ext cx="1873250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how to 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图片 8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68313" y="1052513"/>
            <a:ext cx="8424862" cy="35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乘电梯到三楼，然后向左拐。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escalator ____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third floor, then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 ____. 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在二楼有一家书店。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bookstore ____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floor.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8313" y="1628775"/>
            <a:ext cx="1150937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Take 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95738" y="1628775"/>
            <a:ext cx="863600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to 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750" y="2276475"/>
            <a:ext cx="1873250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turn left 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8313" y="3429000"/>
            <a:ext cx="1873250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There’s 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140200" y="3429000"/>
            <a:ext cx="4105275" cy="48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on     the     second</a:t>
            </a:r>
            <a:endParaRPr 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8" descr="directions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56325" y="4138613"/>
            <a:ext cx="2987675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0" y="328096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合成句子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We don’t know. Where can we buy a stamp?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Where is the tea shop? Could you tell me?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23850" y="1380832"/>
            <a:ext cx="83645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don’t know where 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can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buy a stamp.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23850" y="2529587"/>
            <a:ext cx="80565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Could you tell me where 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tea shop is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0" y="3181032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写出同义句：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I don’t know what I shall do next.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The students didn’t know what present to give their teacher for Teachers’ Day.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51520" y="4072512"/>
            <a:ext cx="6372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 don’t know 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to do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next.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36512" y="5574634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students didn’t know what present 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should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give their teacher for Teachers’ Day.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utoUpdateAnimBg="0"/>
      <p:bldP spid="82948" grpId="0" autoUpdateAnimBg="0"/>
      <p:bldP spid="82950" grpId="0" autoUpdateAnimBg="0"/>
      <p:bldP spid="82951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2819400" y="838200"/>
            <a:ext cx="2738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Homework </a:t>
            </a:r>
            <a:endParaRPr lang="en-US" sz="40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457200" y="1905000"/>
            <a:ext cx="8001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</a:rPr>
              <a:t>Make a conversation about how to get to a place.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</a:rPr>
              <a:t>Master the words in this unit and pre-view next part</a:t>
            </a:r>
            <a:r>
              <a:rPr lang="en-US" sz="3200" b="1" dirty="0" smtClean="0">
                <a:latin typeface="Times New Roman" panose="02020603050405020304" pitchFamily="18" charset="0"/>
              </a:rPr>
              <a:t>. 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83972" name="Picture 4" descr="2dd834d14bce14279a50275b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084762" y="4581128"/>
            <a:ext cx="3373438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ibrary"/>
          <p:cNvPicPr>
            <a:picLocks noGrp="1" noChangeAspect="1" noChangeArrowheads="1"/>
          </p:cNvPicPr>
          <p:nvPr>
            <p:ph idx="4294967295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0" y="4114800"/>
            <a:ext cx="3200400" cy="2201863"/>
          </a:xfrm>
          <a:noFill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495800" y="4572000"/>
            <a:ext cx="2555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6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library</a:t>
            </a:r>
            <a:endParaRPr lang="en-US" sz="6000" b="1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8001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borrow some books get some information about the town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00063" y="571500"/>
            <a:ext cx="9766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 can we …?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152400" y="2819400"/>
            <a:ext cx="8382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please tell me where 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…?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00200" y="9144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get some magazines</a:t>
            </a:r>
            <a:endParaRPr lang="en-US" sz="3600" b="1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741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 can we …?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733800" y="2286000"/>
            <a:ext cx="585628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please tell me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we can …?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9" name="Picture 3" descr="shenzhenma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81000" y="1371600"/>
            <a:ext cx="3025775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029200" y="4953000"/>
            <a:ext cx="222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409CC"/>
                </a:solidFill>
                <a:latin typeface="Times New Roman" panose="02020603050405020304" pitchFamily="18" charset="0"/>
              </a:rPr>
              <a:t>book store</a:t>
            </a:r>
            <a:endParaRPr lang="en-US" sz="3600" b="1">
              <a:solidFill>
                <a:srgbClr val="0409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71" name="Picture 7" descr="72538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4267200"/>
            <a:ext cx="3236913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层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8" grpId="0" autoUpdateAnimBg="0"/>
      <p:bldP spid="11270" grpId="0" autoUpdateAnimBg="0"/>
    </p:bldLst>
  </p:timing>
</p:sld>
</file>

<file path=ppt/theme/theme1.xml><?xml version="1.0" encoding="utf-8"?>
<a:theme xmlns:a="http://schemas.openxmlformats.org/drawingml/2006/main" name="第一PPT模板网-WWW.1PPT.COM  ">
  <a:themeElements>
    <a:clrScheme name="夕阳无限好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夕阳无限好">
      <a:majorFont>
        <a:latin typeface="Impact"/>
        <a:ea typeface="微软雅黑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夕阳无限好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主题14</Template>
  <TotalTime>0</TotalTime>
  <Words>18602</Words>
  <Application>WPS 演示</Application>
  <PresentationFormat>全屏显示(4:3)</PresentationFormat>
  <Paragraphs>830</Paragraphs>
  <Slides>79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79</vt:i4>
      </vt:variant>
    </vt:vector>
  </HeadingPairs>
  <TitlesOfParts>
    <vt:vector size="100" baseType="lpstr">
      <vt:lpstr>Arial</vt:lpstr>
      <vt:lpstr>宋体</vt:lpstr>
      <vt:lpstr>Wingdings</vt:lpstr>
      <vt:lpstr>Impact</vt:lpstr>
      <vt:lpstr>微软雅黑</vt:lpstr>
      <vt:lpstr>Calibri</vt:lpstr>
      <vt:lpstr>Arial</vt:lpstr>
      <vt:lpstr>Times New Roman</vt:lpstr>
      <vt:lpstr>Times New Roman</vt:lpstr>
      <vt:lpstr>Book Antiqua</vt:lpstr>
      <vt:lpstr>Century Gothic</vt:lpstr>
      <vt:lpstr>Arial Unicode MS</vt:lpstr>
      <vt:lpstr>GungsuhChe</vt:lpstr>
      <vt:lpstr>Malgun Gothic</vt:lpstr>
      <vt:lpstr>Arial Black</vt:lpstr>
      <vt:lpstr>Calibri</vt:lpstr>
      <vt:lpstr>楷体_GB2312</vt:lpstr>
      <vt:lpstr>Arial Black</vt:lpstr>
      <vt:lpstr>Segoe Print</vt:lpstr>
      <vt:lpstr>新宋体</vt:lpstr>
      <vt:lpstr>第一PPT模板网-WWW.1PPT.COM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Where can we …?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6</cp:revision>
  <dcterms:created xsi:type="dcterms:W3CDTF">2014-09-03T11:14:00Z</dcterms:created>
  <dcterms:modified xsi:type="dcterms:W3CDTF">2019-10-18T01:58:33Z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